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8" r:id="rId3"/>
    <p:sldId id="257" r:id="rId4"/>
    <p:sldId id="259" r:id="rId5"/>
    <p:sldId id="260" r:id="rId6"/>
    <p:sldId id="1091" r:id="rId7"/>
    <p:sldId id="1084" r:id="rId8"/>
    <p:sldId id="1087" r:id="rId9"/>
    <p:sldId id="1088" r:id="rId10"/>
    <p:sldId id="1090" r:id="rId11"/>
    <p:sldId id="10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6620C-434A-48F4-ADDB-8F43FEACF916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CF0A9-1488-4AE5-AB0E-BB6FBA5DF6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5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lang="en-CA" dirty="0"/>
          </a:p>
        </p:txBody>
      </p:sp>
      <p:sp>
        <p:nvSpPr>
          <p:cNvPr id="189" name="Google Shape;1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80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lang="en-CA" dirty="0"/>
          </a:p>
        </p:txBody>
      </p:sp>
      <p:sp>
        <p:nvSpPr>
          <p:cNvPr id="189" name="Google Shape;1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438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lang="en-CA" dirty="0"/>
          </a:p>
        </p:txBody>
      </p:sp>
      <p:sp>
        <p:nvSpPr>
          <p:cNvPr id="189" name="Google Shape;1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98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lang="en-CA" dirty="0"/>
          </a:p>
        </p:txBody>
      </p:sp>
      <p:sp>
        <p:nvSpPr>
          <p:cNvPr id="189" name="Google Shape;1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617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lang="en-CA" dirty="0"/>
          </a:p>
        </p:txBody>
      </p:sp>
      <p:sp>
        <p:nvSpPr>
          <p:cNvPr id="189" name="Google Shape;1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588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6BF5A-764F-E5BC-8770-2EEF30CAD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89BE5-4BB1-BB4F-8FD0-2B60275F9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38166-79B7-24CF-EDA4-3AA2717B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F7C32-1787-1B02-DEA6-46786B8D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A4FCE-D8A0-1FE8-90AB-4BFA23572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4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B549-B754-98C0-545D-82D7D7F7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E3BAF-0F13-BCA4-B40B-4D67E8E84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D17CB-4C61-6893-9B74-EB70F7D17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615E8-C93F-1EE3-5D37-C160D8C6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6BEFC-F045-881E-37ED-1F59989C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27D8B-39A0-7900-01CC-D89CE1B52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0959-4F7E-B11E-B3B3-7C051172F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C162-0EB1-6252-D574-F69D1905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E3D9B-A540-F6CF-5021-0F0C6D8F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E0C03-1154-8C65-1EFF-895A7B02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3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786648D-50D4-4DB1-93F7-3CDF6F8C5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3476" y="2220912"/>
            <a:ext cx="10401273" cy="47466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E41B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subhead in sentence-case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E2861-6717-4F8A-8B6D-D2413C6F6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733" y="759967"/>
            <a:ext cx="7656192" cy="103073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kern="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TYPE YOUR HEADLINE </a:t>
            </a:r>
            <a:br>
              <a:rPr lang="en-CA" dirty="0"/>
            </a:br>
            <a:r>
              <a:rPr lang="en-CA" dirty="0"/>
              <a:t>IN UPPERCASE TEXT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5E01CEB-FEE5-4442-B41F-C43414AED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475" y="2926212"/>
            <a:ext cx="10401273" cy="2998338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Type your content here </a:t>
            </a:r>
          </a:p>
          <a:p>
            <a:pPr lvl="1"/>
            <a:r>
              <a:rPr lang="en-US" dirty="0"/>
              <a:t>Second line</a:t>
            </a:r>
          </a:p>
          <a:p>
            <a:pPr lvl="2"/>
            <a:r>
              <a:rPr lang="en-US" dirty="0"/>
              <a:t>Third line</a:t>
            </a:r>
          </a:p>
        </p:txBody>
      </p:sp>
    </p:spTree>
    <p:extLst>
      <p:ext uri="{BB962C8B-B14F-4D97-AF65-F5344CB8AC3E}">
        <p14:creationId xmlns:p14="http://schemas.microsoft.com/office/powerpoint/2010/main" val="29948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/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5E01CEB-FEE5-4442-B41F-C43414AED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475" y="2220912"/>
            <a:ext cx="10401273" cy="370363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Type your content here </a:t>
            </a:r>
          </a:p>
          <a:p>
            <a:pPr lvl="1"/>
            <a:r>
              <a:rPr lang="en-US" dirty="0"/>
              <a:t>Second line</a:t>
            </a:r>
          </a:p>
          <a:p>
            <a:pPr lvl="2"/>
            <a:r>
              <a:rPr lang="en-US" dirty="0"/>
              <a:t>Third 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E2861-6717-4F8A-8B6D-D2413C6F6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733" y="759967"/>
            <a:ext cx="7656192" cy="103073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kern="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TYPE YOUR HEADLINE </a:t>
            </a:r>
            <a:br>
              <a:rPr lang="en-CA" dirty="0"/>
            </a:br>
            <a:r>
              <a:rPr lang="en-CA" dirty="0"/>
              <a:t>IN UPPERCASE TEXT HERE</a:t>
            </a:r>
          </a:p>
        </p:txBody>
      </p:sp>
    </p:spTree>
    <p:extLst>
      <p:ext uri="{BB962C8B-B14F-4D97-AF65-F5344CB8AC3E}">
        <p14:creationId xmlns:p14="http://schemas.microsoft.com/office/powerpoint/2010/main" val="2815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/Imag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2861-6717-4F8A-8B6D-D2413C6F6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733" y="759967"/>
            <a:ext cx="7656192" cy="1030733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kern="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TYPE YOUR HEADLINE </a:t>
            </a:r>
            <a:br>
              <a:rPr lang="en-CA" dirty="0"/>
            </a:br>
            <a:r>
              <a:rPr lang="en-CA" dirty="0"/>
              <a:t>IN UPPERCASE TEXT HERE</a:t>
            </a:r>
          </a:p>
        </p:txBody>
      </p:sp>
    </p:spTree>
    <p:extLst>
      <p:ext uri="{BB962C8B-B14F-4D97-AF65-F5344CB8AC3E}">
        <p14:creationId xmlns:p14="http://schemas.microsoft.com/office/powerpoint/2010/main" val="16153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786648D-50D4-4DB1-93F7-3CDF6F8C5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3476" y="1735137"/>
            <a:ext cx="10401273" cy="47466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E41B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subhead in sentence-case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E2861-6717-4F8A-8B6D-D2413C6F6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732" y="759968"/>
            <a:ext cx="10447015" cy="474664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kern="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TYPE YOUR HEADLINE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5E01CEB-FEE5-4442-B41F-C43414AED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475" y="2440436"/>
            <a:ext cx="10401273" cy="3484113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Type your content here </a:t>
            </a:r>
          </a:p>
          <a:p>
            <a:pPr lvl="1"/>
            <a:r>
              <a:rPr lang="en-US" dirty="0"/>
              <a:t>Second line</a:t>
            </a:r>
          </a:p>
          <a:p>
            <a:pPr lvl="2"/>
            <a:r>
              <a:rPr lang="en-US" dirty="0"/>
              <a:t>Third line</a:t>
            </a:r>
          </a:p>
        </p:txBody>
      </p:sp>
    </p:spTree>
    <p:extLst>
      <p:ext uri="{BB962C8B-B14F-4D97-AF65-F5344CB8AC3E}">
        <p14:creationId xmlns:p14="http://schemas.microsoft.com/office/powerpoint/2010/main" val="9242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/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5E01CEB-FEE5-4442-B41F-C43414AED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3475" y="1735136"/>
            <a:ext cx="10401273" cy="4189413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Type your content here </a:t>
            </a:r>
          </a:p>
          <a:p>
            <a:pPr lvl="1"/>
            <a:r>
              <a:rPr lang="en-US" dirty="0"/>
              <a:t>Second line</a:t>
            </a:r>
          </a:p>
          <a:p>
            <a:pPr lvl="2"/>
            <a:r>
              <a:rPr lang="en-US" dirty="0"/>
              <a:t>Third 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E2861-6717-4F8A-8B6D-D2413C6F6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732" y="759968"/>
            <a:ext cx="10447015" cy="474664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kern="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TYPE YOUR HEADLINE </a:t>
            </a:r>
          </a:p>
        </p:txBody>
      </p:sp>
    </p:spTree>
    <p:extLst>
      <p:ext uri="{BB962C8B-B14F-4D97-AF65-F5344CB8AC3E}">
        <p14:creationId xmlns:p14="http://schemas.microsoft.com/office/powerpoint/2010/main" val="36824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/Imag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2861-6717-4F8A-8B6D-D2413C6F6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732" y="759968"/>
            <a:ext cx="10447015" cy="474664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kern="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TYPE YOUR HEADLINE </a:t>
            </a:r>
          </a:p>
        </p:txBody>
      </p:sp>
    </p:spTree>
    <p:extLst>
      <p:ext uri="{BB962C8B-B14F-4D97-AF65-F5344CB8AC3E}">
        <p14:creationId xmlns:p14="http://schemas.microsoft.com/office/powerpoint/2010/main" val="13830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11C1-E8F7-C253-5C9A-54900432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4E7B-66E4-E994-4B6F-E78A188BE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74C62-67BB-0B2B-3D30-49777115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02EBC-7282-D9EC-5A78-A3775A31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46E1E-6937-EB47-ED0E-561F5485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1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941-6BFC-CB7C-6172-9DD7F34F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DDE32-D8CE-E3FD-13E7-FEC1690DC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BA8C1-4416-D2D3-F795-8A07D8DB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9C526-C516-BFB4-9D11-3B4973AB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4F96E-B271-0DFB-C9B3-2E11A37F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63C0-A28E-8C5D-516E-F80690FC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542E-EDDF-9EC0-49B6-5CECCFD74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6F74E-237D-F0F0-2322-234574125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C0432-3B13-5ACA-AA53-D6152DBF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B8D0A-D84B-9E19-306E-A7B8FAA0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E8345-3306-FD58-CD37-EB491DA9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2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6AC0F-1FD0-950A-4B1A-11BEFF25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1DA80-FA55-D98B-673F-61418811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6273A-7422-3897-E808-15DC85E24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6FBD26-CA83-8274-E3BF-05A4056C0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BA6F3-F964-8EC4-BF2E-792A73363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CEAE6-A704-E415-45EA-9788ADEC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BF583-3589-E0AE-44EA-A8A6DFA0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52E71-E313-C85F-887E-93E7AB86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17FB-0182-ABC2-8AE2-1439FB5A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4D8DBC-86E2-7084-1372-F125C24F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17EB1-2EF1-F5CD-8B03-6D65FF08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DFBD8-5A22-B8C1-06B5-03C13102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2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2D1B7-1657-8824-7684-F8ECEF53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DBA48-1B74-CB6E-8AE1-413E7E1F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255C5-BC2E-2ADD-D2A9-4BAE46A9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3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4C62-0754-6692-29EA-64C436BF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F7D1F-F179-C31F-20A1-70F82EDF4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BB1CD-BE38-CA1E-61D0-295730383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75A36-48AF-CEDE-268C-EEB93CA7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D231E-984D-77C0-FDC0-EE97A0EB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D8CB5-3C28-90E0-F0AF-8B801D3E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B1DD-FCFC-F9BB-7763-9821FC54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45612-5778-B5AF-A28F-A6BCD55466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E6376-CBB1-98FA-4A53-12DE17C22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F34E7-B64C-E3EC-CF6D-6B6A4A99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ABD86-2042-B631-625A-B9EE5EF3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A2FB8-D750-BC1D-FB89-4CCCFDA6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7BAEDA-8C09-9368-2725-275787CA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EB46A-DB62-AD99-228D-485E99397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A63BE-2B8E-E8B6-FF2B-251F8108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0DFCB-B3E3-0749-B68F-411B6C92B0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5EB63-E53B-D477-A67B-037A67ACC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3B26D-FA23-BA83-F6DB-51598CA92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6;p25">
            <a:extLst>
              <a:ext uri="{FF2B5EF4-FFF2-40B4-BE49-F238E27FC236}">
                <a16:creationId xmlns:a16="http://schemas.microsoft.com/office/drawing/2014/main" id="{027A90B6-2067-49CE-93A2-0F9A8FC8B739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41B48"/>
              </a:solidFill>
            </a:endParaRPr>
          </a:p>
        </p:txBody>
      </p:sp>
      <p:sp>
        <p:nvSpPr>
          <p:cNvPr id="8" name="Google Shape;197;p25">
            <a:extLst>
              <a:ext uri="{FF2B5EF4-FFF2-40B4-BE49-F238E27FC236}">
                <a16:creationId xmlns:a16="http://schemas.microsoft.com/office/drawing/2014/main" id="{A7BA1ADB-EA18-481D-B0E2-DC155C8EBBAC}"/>
              </a:ext>
            </a:extLst>
          </p:cNvPr>
          <p:cNvSpPr txBox="1"/>
          <p:nvPr userDrawn="1"/>
        </p:nvSpPr>
        <p:spPr>
          <a:xfrm>
            <a:off x="10189545" y="6395404"/>
            <a:ext cx="16038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 T D S . C O M</a:t>
            </a:r>
            <a:endParaRPr sz="12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9086D-33CD-4104-8BFD-2D23B35A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6772F-0162-4FB8-AD2D-2DFC96594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1486D-7E5E-423E-8CE5-08271F6B1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43437" y="6334918"/>
            <a:ext cx="83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F3F3F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7DD99EC-6D4E-43B1-9DCD-C49C31D76041}" type="datetimeFigureOut">
              <a:rPr lang="en-CA" smtClean="0"/>
              <a:pPr/>
              <a:t>2024-04-23</a:t>
            </a:fld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29B87-A998-48BF-BF1F-700EFD8B8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139" y="6396218"/>
            <a:ext cx="454412" cy="30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3F3F3"/>
                </a:solidFill>
              </a:defRPr>
            </a:lvl1pPr>
          </a:lstStyle>
          <a:p>
            <a:fld id="{2AB17D44-EFC6-48A8-BDD1-F32468AFBF21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A46B409-2940-5C42-01AE-71757509960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6" y="6059521"/>
            <a:ext cx="1129234" cy="112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5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A22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94D8B-03F7-341E-3FF3-8D780120678D}"/>
              </a:ext>
            </a:extLst>
          </p:cNvPr>
          <p:cNvSpPr txBox="1">
            <a:spLocks/>
          </p:cNvSpPr>
          <p:nvPr/>
        </p:nvSpPr>
        <p:spPr>
          <a:xfrm>
            <a:off x="1329481" y="1315780"/>
            <a:ext cx="8871532" cy="151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en-CA" sz="33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ardware</a:t>
            </a:r>
            <a:r>
              <a:rPr lang="en-CA" sz="33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-in-the-loop testing:</a:t>
            </a:r>
            <a:br>
              <a:rPr lang="en-CA" sz="33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CA" sz="33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The difference for </a:t>
            </a:r>
            <a:r>
              <a:rPr lang="en-CA" sz="3300" b="1" dirty="0">
                <a:solidFill>
                  <a:srgbClr val="F93362"/>
                </a:solidFill>
                <a:latin typeface="Open Sans"/>
                <a:ea typeface="Open Sans"/>
                <a:cs typeface="Open Sans"/>
                <a:sym typeface="Open Sans"/>
              </a:rPr>
              <a:t>de-risking</a:t>
            </a:r>
            <a:r>
              <a:rPr lang="en-CA" sz="33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microgrids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91ED7-51EC-CC4F-8657-B900E4EBFB44}"/>
              </a:ext>
            </a:extLst>
          </p:cNvPr>
          <p:cNvSpPr txBox="1"/>
          <p:nvPr/>
        </p:nvSpPr>
        <p:spPr>
          <a:xfrm>
            <a:off x="1587618" y="3489236"/>
            <a:ext cx="60946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Kati Sidwall</a:t>
            </a:r>
          </a:p>
          <a:p>
            <a:r>
              <a:rPr lang="en-CA" sz="20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Technical Marketing Manager, RTDS Technologies</a:t>
            </a:r>
          </a:p>
          <a:p>
            <a:r>
              <a:rPr lang="en-CA" sz="20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kati.sidwall@ametek.com</a:t>
            </a:r>
            <a:endParaRPr lang="en-C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00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94D8B-03F7-341E-3FF3-8D780120678D}"/>
              </a:ext>
            </a:extLst>
          </p:cNvPr>
          <p:cNvSpPr txBox="1">
            <a:spLocks/>
          </p:cNvSpPr>
          <p:nvPr/>
        </p:nvSpPr>
        <p:spPr>
          <a:xfrm>
            <a:off x="1329481" y="1315780"/>
            <a:ext cx="8871532" cy="151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  <a:p>
            <a:pPr algn="ctr"/>
            <a:endParaRPr lang="en-US" sz="3300" b="1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/>
            <a:r>
              <a:rPr lang="en-US" sz="33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  <a:endParaRPr lang="en-CA" sz="3300" b="1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91ED7-51EC-CC4F-8657-B900E4EBFB44}"/>
              </a:ext>
            </a:extLst>
          </p:cNvPr>
          <p:cNvSpPr txBox="1"/>
          <p:nvPr/>
        </p:nvSpPr>
        <p:spPr>
          <a:xfrm>
            <a:off x="1587618" y="3489236"/>
            <a:ext cx="60946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Kati Sidwall</a:t>
            </a:r>
          </a:p>
          <a:p>
            <a:r>
              <a:rPr lang="en-CA" sz="20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Technical Marketing Manager, RTDS Technologies</a:t>
            </a:r>
          </a:p>
          <a:p>
            <a:r>
              <a:rPr lang="en-CA" sz="20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kati.sidwall@ametek.com</a:t>
            </a:r>
            <a:endParaRPr lang="en-C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0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Google Shape;193;p25">
            <a:extLst>
              <a:ext uri="{FF2B5EF4-FFF2-40B4-BE49-F238E27FC236}">
                <a16:creationId xmlns:a16="http://schemas.microsoft.com/office/drawing/2014/main" id="{D62AEA89-C6BD-61F3-4203-8C1627EB2B56}"/>
              </a:ext>
            </a:extLst>
          </p:cNvPr>
          <p:cNvSpPr txBox="1"/>
          <p:nvPr/>
        </p:nvSpPr>
        <p:spPr>
          <a:xfrm>
            <a:off x="476673" y="241423"/>
            <a:ext cx="922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Why hardware-in-the-loop?!</a:t>
            </a:r>
          </a:p>
        </p:txBody>
      </p:sp>
      <p:sp>
        <p:nvSpPr>
          <p:cNvPr id="3" name="Google Shape;193;p25">
            <a:extLst>
              <a:ext uri="{FF2B5EF4-FFF2-40B4-BE49-F238E27FC236}">
                <a16:creationId xmlns:a16="http://schemas.microsoft.com/office/drawing/2014/main" id="{762B014B-F00C-F5A8-3884-902C67F1FBF6}"/>
              </a:ext>
            </a:extLst>
          </p:cNvPr>
          <p:cNvSpPr txBox="1"/>
          <p:nvPr/>
        </p:nvSpPr>
        <p:spPr>
          <a:xfrm>
            <a:off x="1309047" y="1267008"/>
            <a:ext cx="10016091" cy="62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defRPr/>
            </a:pP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How do we validate that a system will operate as expected (</a:t>
            </a:r>
            <a:r>
              <a:rPr lang="en-US" sz="2000" u="sng" dirty="0">
                <a:latin typeface="Open Sans"/>
                <a:ea typeface="Open Sans"/>
                <a:cs typeface="Open Sans"/>
                <a:sym typeface="Open Sans"/>
              </a:rPr>
              <a:t>and to grid code / defined requirements</a:t>
            </a: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) before commissioning?</a:t>
            </a:r>
            <a:endParaRPr lang="en-CA" sz="2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93;p25">
            <a:extLst>
              <a:ext uri="{FF2B5EF4-FFF2-40B4-BE49-F238E27FC236}">
                <a16:creationId xmlns:a16="http://schemas.microsoft.com/office/drawing/2014/main" id="{7494D487-CC4D-65EB-2DAA-98DED02D64DC}"/>
              </a:ext>
            </a:extLst>
          </p:cNvPr>
          <p:cNvSpPr txBox="1"/>
          <p:nvPr/>
        </p:nvSpPr>
        <p:spPr>
          <a:xfrm>
            <a:off x="1309043" y="4018554"/>
            <a:ext cx="8942299" cy="62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defRPr/>
            </a:pP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How detailed is our system representation when we model and test?</a:t>
            </a:r>
            <a:endParaRPr lang="en-CA" sz="2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93;p25">
            <a:extLst>
              <a:ext uri="{FF2B5EF4-FFF2-40B4-BE49-F238E27FC236}">
                <a16:creationId xmlns:a16="http://schemas.microsoft.com/office/drawing/2014/main" id="{4876B117-10A3-E28F-6B2E-95545CC71B89}"/>
              </a:ext>
            </a:extLst>
          </p:cNvPr>
          <p:cNvSpPr txBox="1"/>
          <p:nvPr/>
        </p:nvSpPr>
        <p:spPr>
          <a:xfrm>
            <a:off x="1309043" y="2288454"/>
            <a:ext cx="10167095" cy="62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defRPr/>
            </a:pP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How confident are we that multiple devices in the system are interoperable through a variety of scenarios? </a:t>
            </a:r>
            <a:endParaRPr lang="en-CA" sz="2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193;p25">
            <a:extLst>
              <a:ext uri="{FF2B5EF4-FFF2-40B4-BE49-F238E27FC236}">
                <a16:creationId xmlns:a16="http://schemas.microsoft.com/office/drawing/2014/main" id="{9CD91E26-FC48-30E4-9489-EC0C69F25440}"/>
              </a:ext>
            </a:extLst>
          </p:cNvPr>
          <p:cNvSpPr txBox="1"/>
          <p:nvPr/>
        </p:nvSpPr>
        <p:spPr>
          <a:xfrm>
            <a:off x="1309043" y="3308733"/>
            <a:ext cx="10091594" cy="62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defRPr/>
            </a:pP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How wide a range of system conditions are we modelling and testing for?</a:t>
            </a:r>
            <a:endParaRPr lang="en-CA" sz="2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59CEB-57BE-E534-FFB5-71EF7900E5D4}"/>
              </a:ext>
            </a:extLst>
          </p:cNvPr>
          <p:cNvSpPr txBox="1"/>
          <p:nvPr/>
        </p:nvSpPr>
        <p:spPr>
          <a:xfrm>
            <a:off x="1967002" y="4820296"/>
            <a:ext cx="7855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F93362"/>
                </a:solidFill>
                <a:latin typeface="Open Sans"/>
                <a:ea typeface="Open Sans"/>
                <a:cs typeface="Open Sans"/>
                <a:sym typeface="Open Sans"/>
              </a:rPr>
              <a:t>Hardware-in-the-loop reduces risk and improves reliability through highly detailed system modelling and device testing</a:t>
            </a:r>
            <a:endParaRPr lang="en-CA" sz="2000" b="1" u="sng" dirty="0">
              <a:solidFill>
                <a:srgbClr val="F933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7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7620"/>
            <a:ext cx="12185650" cy="6861574"/>
          </a:xfrm>
          <a:prstGeom prst="rect">
            <a:avLst/>
          </a:prstGeom>
        </p:spPr>
      </p:pic>
      <p:sp>
        <p:nvSpPr>
          <p:cNvPr id="2" name="Google Shape;193;p25">
            <a:extLst>
              <a:ext uri="{FF2B5EF4-FFF2-40B4-BE49-F238E27FC236}">
                <a16:creationId xmlns:a16="http://schemas.microsoft.com/office/drawing/2014/main" id="{D62AEA89-C6BD-61F3-4203-8C1627EB2B56}"/>
              </a:ext>
            </a:extLst>
          </p:cNvPr>
          <p:cNvSpPr txBox="1"/>
          <p:nvPr/>
        </p:nvSpPr>
        <p:spPr>
          <a:xfrm>
            <a:off x="418877" y="257516"/>
            <a:ext cx="1072263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Predicting vulnerabilities with EMT simulation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C6FC45-7521-C397-E3E1-3977B256AD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858" y="1088516"/>
            <a:ext cx="7778947" cy="3452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BBD94F-0A80-267F-D894-7084F434E59E}"/>
              </a:ext>
            </a:extLst>
          </p:cNvPr>
          <p:cNvSpPr txBox="1"/>
          <p:nvPr/>
        </p:nvSpPr>
        <p:spPr>
          <a:xfrm>
            <a:off x="572882" y="4560265"/>
            <a:ext cx="1009434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Electromagnetic transient (EMT) simulation captures behaviour associated with inverters that positive-sequence-only study tools may miss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NERC: strong need for EMT </a:t>
            </a:r>
            <a:r>
              <a:rPr lang="en-CA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modelling in support of renewable energy integration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4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3574"/>
            <a:ext cx="12185650" cy="6861574"/>
          </a:xfrm>
          <a:prstGeom prst="rect">
            <a:avLst/>
          </a:prstGeom>
        </p:spPr>
      </p:pic>
      <p:sp>
        <p:nvSpPr>
          <p:cNvPr id="2" name="Google Shape;193;p25">
            <a:extLst>
              <a:ext uri="{FF2B5EF4-FFF2-40B4-BE49-F238E27FC236}">
                <a16:creationId xmlns:a16="http://schemas.microsoft.com/office/drawing/2014/main" id="{D62AEA89-C6BD-61F3-4203-8C1627EB2B56}"/>
              </a:ext>
            </a:extLst>
          </p:cNvPr>
          <p:cNvSpPr txBox="1"/>
          <p:nvPr/>
        </p:nvSpPr>
        <p:spPr>
          <a:xfrm>
            <a:off x="418877" y="299461"/>
            <a:ext cx="1072263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Advantages of HIL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EF77F-4133-BAD8-991E-AB62B50494F6}"/>
              </a:ext>
            </a:extLst>
          </p:cNvPr>
          <p:cNvSpPr txBox="1"/>
          <p:nvPr/>
        </p:nvSpPr>
        <p:spPr>
          <a:xfrm>
            <a:off x="353177" y="838419"/>
            <a:ext cx="6427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close as it gets to field testing but in a safe and highly flexible lab environment (impose a wide range of conditions)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 multiple controllers simultaneously to see how they interoperate / interact using physical hardware</a:t>
            </a: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risk of control or protection maloperation</a:t>
            </a: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NERC 2020 Technical Report detailed the need to identify potential interactions between inverter controls, HVDC, protection, and other grid assets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A6767-2F77-97D4-C759-3E4EAB2F8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" r="21101"/>
          <a:stretch/>
        </p:blipFill>
        <p:spPr>
          <a:xfrm>
            <a:off x="7238203" y="1130460"/>
            <a:ext cx="4496711" cy="39645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2DA7B9-DA03-9F1A-88AC-71B577B46AFC}"/>
              </a:ext>
            </a:extLst>
          </p:cNvPr>
          <p:cNvSpPr txBox="1"/>
          <p:nvPr/>
        </p:nvSpPr>
        <p:spPr>
          <a:xfrm>
            <a:off x="7101747" y="5191654"/>
            <a:ext cx="3823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Testing protection near a wind farm in Texas</a:t>
            </a:r>
          </a:p>
          <a:p>
            <a:r>
              <a:rPr kumimoji="0" lang="en-CA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CA" sz="14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Quanta Technology</a:t>
            </a:r>
            <a:endParaRPr lang="en-CA" sz="1400" i="1" dirty="0"/>
          </a:p>
        </p:txBody>
      </p:sp>
    </p:spTree>
    <p:extLst>
      <p:ext uri="{BB962C8B-B14F-4D97-AF65-F5344CB8AC3E}">
        <p14:creationId xmlns:p14="http://schemas.microsoft.com/office/powerpoint/2010/main" val="95389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E1C61C5-1264-398A-F206-F303F3EBE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620C2C-6E0D-13F8-B265-F33697CA65CC}"/>
              </a:ext>
            </a:extLst>
          </p:cNvPr>
          <p:cNvSpPr txBox="1"/>
          <p:nvPr/>
        </p:nvSpPr>
        <p:spPr>
          <a:xfrm>
            <a:off x="10641046" y="5554520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ComEd</a:t>
            </a:r>
            <a:endParaRPr kumimoji="0" lang="en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EC53B1-979F-8B99-E0F5-5D4FF2B61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-340" r="4080" b="-340"/>
          <a:stretch/>
        </p:blipFill>
        <p:spPr>
          <a:xfrm>
            <a:off x="206475" y="1333944"/>
            <a:ext cx="11627913" cy="27863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46C1D6-BC64-87FB-1819-E4EABDD7C7B2}"/>
              </a:ext>
            </a:extLst>
          </p:cNvPr>
          <p:cNvSpPr txBox="1"/>
          <p:nvPr/>
        </p:nvSpPr>
        <p:spPr>
          <a:xfrm>
            <a:off x="734319" y="3874090"/>
            <a:ext cx="5286113" cy="338554"/>
          </a:xfrm>
          <a:prstGeom prst="rect">
            <a:avLst/>
          </a:prstGeom>
          <a:solidFill>
            <a:srgbClr val="00E4A5">
              <a:lumMod val="50000"/>
            </a:srgbClr>
          </a:solidFill>
          <a:ln>
            <a:noFill/>
          </a:ln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</a:rPr>
              <a:t>Commissioned in 2018 | Located at Maywood, Illinois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80CE5-6A9C-E3E3-2772-ACBFEA86533C}"/>
              </a:ext>
            </a:extLst>
          </p:cNvPr>
          <p:cNvSpPr txBox="1"/>
          <p:nvPr/>
        </p:nvSpPr>
        <p:spPr>
          <a:xfrm>
            <a:off x="734319" y="4292637"/>
            <a:ext cx="5033728" cy="1569660"/>
          </a:xfrm>
          <a:prstGeom prst="rect">
            <a:avLst/>
          </a:prstGeom>
          <a:solidFill>
            <a:srgbClr val="00E4A5">
              <a:lumMod val="50000"/>
            </a:srgbClr>
          </a:solidFill>
          <a:ln>
            <a:noFill/>
          </a:ln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</a:rPr>
              <a:t>Major project areas: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</a:rPr>
              <a:t>HIL testing and validation of emerging technologies such as microgrid controller, DER management system, distribution state estimation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</a:rPr>
              <a:t>Protection and relay testing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</a:rPr>
              <a:t>Cybersecurity projects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C9C432-4C90-53F1-03E8-54AE24D91F3E}"/>
              </a:ext>
            </a:extLst>
          </p:cNvPr>
          <p:cNvSpPr txBox="1"/>
          <p:nvPr/>
        </p:nvSpPr>
        <p:spPr>
          <a:xfrm>
            <a:off x="6553416" y="5069274"/>
            <a:ext cx="3851930" cy="33855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</a:rPr>
              <a:t>RTDS is the heart of RT-HIL test setup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CCD9A9-6A85-8FBB-F3A4-1BA05A6695B3}"/>
              </a:ext>
            </a:extLst>
          </p:cNvPr>
          <p:cNvSpPr txBox="1"/>
          <p:nvPr/>
        </p:nvSpPr>
        <p:spPr>
          <a:xfrm>
            <a:off x="6553416" y="3845365"/>
            <a:ext cx="4526518" cy="1077218"/>
          </a:xfrm>
          <a:prstGeom prst="rect">
            <a:avLst/>
          </a:prstGeom>
          <a:solidFill>
            <a:srgbClr val="00E4A5">
              <a:lumMod val="50000"/>
            </a:srgbClr>
          </a:solidFill>
          <a:ln>
            <a:noFill/>
          </a:ln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</a:rPr>
              <a:t>Several Microgrid projects in Collaboration with Department of Energy (DOE), National Science Foundation (NSF), Universities, and National Laboratories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40FB9A2-8846-8D7C-2279-B6A0889A46F7}"/>
              </a:ext>
            </a:extLst>
          </p:cNvPr>
          <p:cNvSpPr txBox="1">
            <a:spLocks/>
          </p:cNvSpPr>
          <p:nvPr/>
        </p:nvSpPr>
        <p:spPr>
          <a:xfrm>
            <a:off x="636515" y="260107"/>
            <a:ext cx="11116461" cy="685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US" sz="3600" dirty="0">
                <a:solidFill>
                  <a:srgbClr val="170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ComEd Grid Integration and Technology Lab</a:t>
            </a:r>
          </a:p>
          <a:p>
            <a:pPr defTabSz="514350">
              <a:defRPr/>
            </a:pPr>
            <a:r>
              <a:rPr lang="en-US" sz="3600" dirty="0">
                <a:solidFill>
                  <a:srgbClr val="170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RT-HIL Facility</a:t>
            </a:r>
          </a:p>
        </p:txBody>
      </p:sp>
    </p:spTree>
    <p:extLst>
      <p:ext uri="{BB962C8B-B14F-4D97-AF65-F5344CB8AC3E}">
        <p14:creationId xmlns:p14="http://schemas.microsoft.com/office/powerpoint/2010/main" val="11504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E1C61C5-1264-398A-F206-F303F3EBE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93" name="Google Shape;193;p25"/>
          <p:cNvSpPr txBox="1"/>
          <p:nvPr/>
        </p:nvSpPr>
        <p:spPr>
          <a:xfrm>
            <a:off x="343306" y="304095"/>
            <a:ext cx="11848694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Secondary microgrid control testing at ComEd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DE058D-D42A-4BC7-AD1B-3D816E295D6A}"/>
              </a:ext>
            </a:extLst>
          </p:cNvPr>
          <p:cNvSpPr/>
          <p:nvPr/>
        </p:nvSpPr>
        <p:spPr>
          <a:xfrm>
            <a:off x="236262" y="1501831"/>
            <a:ext cx="11719476" cy="2517763"/>
          </a:xfrm>
          <a:prstGeom prst="roundRect">
            <a:avLst/>
          </a:prstGeom>
          <a:noFill/>
          <a:ln w="19050" cap="sq" cmpd="sng" algn="ctr">
            <a:noFill/>
            <a:prstDash val="solid"/>
            <a:miter lim="800000"/>
          </a:ln>
          <a:effectLst/>
        </p:spPr>
        <p:txBody>
          <a:bodyPr lIns="121920" tIns="60960" rIns="121920" bIns="60960" rtlCol="0" anchor="ctr"/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MW aggregate load, serving approximately 1,000 residences, businesses and public institutions</a:t>
            </a:r>
          </a:p>
          <a:p>
            <a:pPr marL="285320" marR="0" lvl="0" indent="-285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Powered by DERs – 750 kW solar PV, 500 kW/2MWh battery storage, 4.8 MW controllable generation</a:t>
            </a:r>
          </a:p>
          <a:p>
            <a:pPr marL="285320" marR="0" lvl="0" indent="-285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cluster with IIT Campus Microgrid – one of the most advanced urban microgrid clusters in the USA</a:t>
            </a:r>
          </a:p>
          <a:p>
            <a:pPr marL="285320" marR="0" lvl="0" indent="-285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Microgrid master controller for islanding/reconnection, optimization, peak shaving tested with the RTDS Simulator in the ComEd Grid Integration and Technology Lab</a:t>
            </a:r>
          </a:p>
          <a:p>
            <a:pPr marL="285320" marR="0" lvl="0" indent="-285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3" descr="Timeline&#10;&#10;Description automatically generated">
            <a:extLst>
              <a:ext uri="{FF2B5EF4-FFF2-40B4-BE49-F238E27FC236}">
                <a16:creationId xmlns:a16="http://schemas.microsoft.com/office/drawing/2014/main" id="{37E535E3-AD3D-4E2F-A2AF-E11077591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017" y="3557722"/>
            <a:ext cx="6818097" cy="2344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372B6-C342-1C47-FCA6-D204EA034152}"/>
              </a:ext>
            </a:extLst>
          </p:cNvPr>
          <p:cNvSpPr txBox="1"/>
          <p:nvPr/>
        </p:nvSpPr>
        <p:spPr>
          <a:xfrm>
            <a:off x="515923" y="1132499"/>
            <a:ext cx="6165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41B4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Bronzeville Community Microgrid (Chicago)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E41B4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20C2C-6E0D-13F8-B265-F33697CA65CC}"/>
              </a:ext>
            </a:extLst>
          </p:cNvPr>
          <p:cNvSpPr txBox="1"/>
          <p:nvPr/>
        </p:nvSpPr>
        <p:spPr>
          <a:xfrm>
            <a:off x="10641046" y="5554520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ComEd</a:t>
            </a:r>
            <a:endParaRPr kumimoji="0" lang="en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FCEA702-08E8-073E-D3C3-4CC2D6B3C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E3C70-09D4-4210-B234-F62D7659F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960" y="995702"/>
            <a:ext cx="9167417" cy="4866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80C71F-7330-4E63-A44E-110A4DAE1C76}"/>
              </a:ext>
            </a:extLst>
          </p:cNvPr>
          <p:cNvSpPr txBox="1"/>
          <p:nvPr/>
        </p:nvSpPr>
        <p:spPr>
          <a:xfrm>
            <a:off x="10641046" y="5554520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ComEd</a:t>
            </a:r>
            <a:endParaRPr kumimoji="0" lang="en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Google Shape;193;p25">
            <a:extLst>
              <a:ext uri="{FF2B5EF4-FFF2-40B4-BE49-F238E27FC236}">
                <a16:creationId xmlns:a16="http://schemas.microsoft.com/office/drawing/2014/main" id="{674F99B9-D5FF-F334-46A3-54541FD79D97}"/>
              </a:ext>
            </a:extLst>
          </p:cNvPr>
          <p:cNvSpPr txBox="1"/>
          <p:nvPr/>
        </p:nvSpPr>
        <p:spPr>
          <a:xfrm>
            <a:off x="343306" y="304095"/>
            <a:ext cx="11848694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Hardware-in-the-loop setup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0422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3B8BDE4D-ECFB-7C1C-9346-0AD631EDA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2B70AD-8AED-43E9-8825-96CAA36E9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93" y="1124156"/>
            <a:ext cx="10728597" cy="4944022"/>
          </a:xfrm>
          <a:prstGeom prst="rect">
            <a:avLst/>
          </a:prstGeom>
        </p:spPr>
      </p:pic>
      <p:sp>
        <p:nvSpPr>
          <p:cNvPr id="2" name="Google Shape;193;p25">
            <a:extLst>
              <a:ext uri="{FF2B5EF4-FFF2-40B4-BE49-F238E27FC236}">
                <a16:creationId xmlns:a16="http://schemas.microsoft.com/office/drawing/2014/main" id="{1DCBE143-3B10-067C-583A-26ABD5B91B5A}"/>
              </a:ext>
            </a:extLst>
          </p:cNvPr>
          <p:cNvSpPr txBox="1"/>
          <p:nvPr/>
        </p:nvSpPr>
        <p:spPr>
          <a:xfrm>
            <a:off x="343306" y="304095"/>
            <a:ext cx="11848694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What it looks like in the lab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50CFF-A769-C792-6BDA-AF64634B24A2}"/>
              </a:ext>
            </a:extLst>
          </p:cNvPr>
          <p:cNvSpPr txBox="1"/>
          <p:nvPr/>
        </p:nvSpPr>
        <p:spPr>
          <a:xfrm>
            <a:off x="10255153" y="1068389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ComEd</a:t>
            </a:r>
            <a:endParaRPr kumimoji="0" lang="en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3B8BDE4D-ECFB-7C1C-9346-0AD631EDA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Google Shape;193;p25">
            <a:extLst>
              <a:ext uri="{FF2B5EF4-FFF2-40B4-BE49-F238E27FC236}">
                <a16:creationId xmlns:a16="http://schemas.microsoft.com/office/drawing/2014/main" id="{1DCBE143-3B10-067C-583A-26ABD5B91B5A}"/>
              </a:ext>
            </a:extLst>
          </p:cNvPr>
          <p:cNvSpPr txBox="1"/>
          <p:nvPr/>
        </p:nvSpPr>
        <p:spPr>
          <a:xfrm>
            <a:off x="343306" y="304095"/>
            <a:ext cx="11848694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A2240"/>
                </a:solidFill>
                <a:latin typeface="Open Sans"/>
                <a:ea typeface="Open Sans"/>
                <a:cs typeface="Open Sans"/>
                <a:sym typeface="Open Sans"/>
              </a:rPr>
              <a:t>Results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50CFF-A769-C792-6BDA-AF64634B24A2}"/>
              </a:ext>
            </a:extLst>
          </p:cNvPr>
          <p:cNvSpPr txBox="1"/>
          <p:nvPr/>
        </p:nvSpPr>
        <p:spPr>
          <a:xfrm>
            <a:off x="10255153" y="1068389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ComEd</a:t>
            </a:r>
            <a:endParaRPr kumimoji="0" lang="en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B292390-FA70-25AF-B19F-85305E88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1"/>
          <a:stretch/>
        </p:blipFill>
        <p:spPr>
          <a:xfrm>
            <a:off x="6971906" y="954789"/>
            <a:ext cx="4588123" cy="49484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4FBC4C-B929-367F-83E3-34685FB438D8}"/>
              </a:ext>
            </a:extLst>
          </p:cNvPr>
          <p:cNvSpPr/>
          <p:nvPr/>
        </p:nvSpPr>
        <p:spPr>
          <a:xfrm>
            <a:off x="343306" y="1371151"/>
            <a:ext cx="6079517" cy="1744098"/>
          </a:xfrm>
          <a:prstGeom prst="roundRect">
            <a:avLst/>
          </a:prstGeom>
          <a:noFill/>
          <a:ln w="19050" cap="sq" cmpd="sng" algn="ctr">
            <a:noFill/>
            <a:prstDash val="solid"/>
            <a:miter lim="800000"/>
          </a:ln>
          <a:effectLst/>
        </p:spPr>
        <p:txBody>
          <a:bodyPr lIns="121920" tIns="60960" rIns="121920" bIns="60960" rtlCol="0" anchor="ctr"/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Planned islanding test results shown here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Microgrid stakeholders feel confident in performance through a wide range of conditions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Improves vision of true system dynamics, reducing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blindnes</a:t>
            </a:r>
            <a:r>
              <a:rPr lang="en-US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to vulnerabilities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3C8189-1697-64C9-D621-0A0863251074}"/>
              </a:ext>
            </a:extLst>
          </p:cNvPr>
          <p:cNvSpPr txBox="1"/>
          <p:nvPr/>
        </p:nvSpPr>
        <p:spPr>
          <a:xfrm>
            <a:off x="10166587" y="760612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ComEd</a:t>
            </a:r>
            <a:endParaRPr kumimoji="0" lang="en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0B7F77-9BA8-3A22-AEDC-B95176067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409" y="3242042"/>
            <a:ext cx="2450479" cy="192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es (Various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6936</TotalTime>
  <Words>472</Words>
  <Application>Microsoft Office PowerPoint</Application>
  <PresentationFormat>Widescreen</PresentationFormat>
  <Paragraphs>58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Open sans</vt:lpstr>
      <vt:lpstr>Open sans</vt:lpstr>
      <vt:lpstr>Office Theme</vt:lpstr>
      <vt:lpstr>Pages (Various)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Peyton Lissau</dc:creator>
  <cp:lastModifiedBy>Kati Sidwall</cp:lastModifiedBy>
  <cp:revision>24</cp:revision>
  <dcterms:created xsi:type="dcterms:W3CDTF">2024-01-17T17:41:12Z</dcterms:created>
  <dcterms:modified xsi:type="dcterms:W3CDTF">2024-04-23T15:37:08Z</dcterms:modified>
</cp:coreProperties>
</file>