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86" r:id="rId2"/>
    <p:sldMasterId id="2147483688" r:id="rId3"/>
    <p:sldMasterId id="2147483690" r:id="rId4"/>
    <p:sldMasterId id="2147483692" r:id="rId5"/>
  </p:sldMasterIdLst>
  <p:notesMasterIdLst>
    <p:notesMasterId r:id="rId17"/>
  </p:notesMasterIdLst>
  <p:sldIdLst>
    <p:sldId id="2528" r:id="rId6"/>
    <p:sldId id="673" r:id="rId7"/>
    <p:sldId id="675" r:id="rId8"/>
    <p:sldId id="303" r:id="rId9"/>
    <p:sldId id="267" r:id="rId10"/>
    <p:sldId id="285" r:id="rId11"/>
    <p:sldId id="278" r:id="rId12"/>
    <p:sldId id="280" r:id="rId13"/>
    <p:sldId id="281" r:id="rId14"/>
    <p:sldId id="282" r:id="rId15"/>
    <p:sldId id="274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0CC"/>
    <a:srgbClr val="47A642"/>
    <a:srgbClr val="559600"/>
    <a:srgbClr val="2A3967"/>
    <a:srgbClr val="9DCB4F"/>
    <a:srgbClr val="47A6DC"/>
    <a:srgbClr val="005596"/>
    <a:srgbClr val="434446"/>
    <a:srgbClr val="222D53"/>
    <a:srgbClr val="F47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67"/>
    <p:restoredTop sz="84186" autoAdjust="0"/>
  </p:normalViewPr>
  <p:slideViewPr>
    <p:cSldViewPr snapToGrid="0" snapToObjects="1">
      <p:cViewPr varScale="1">
        <p:scale>
          <a:sx n="93" d="100"/>
          <a:sy n="93" d="100"/>
        </p:scale>
        <p:origin x="13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Example Member Peak Shaving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120595986347662E-2"/>
          <c:y val="9.4625998547567189E-2"/>
          <c:w val="0.91529190495612389"/>
          <c:h val="0.747353122254053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Sheet1!$F$42</c:f>
              <c:strCache>
                <c:ptCount val="1"/>
                <c:pt idx="0">
                  <c:v>Tie-line after BTM generation operates</c:v>
                </c:pt>
              </c:strCache>
            </c:strRef>
          </c:tx>
          <c:spPr>
            <a:solidFill>
              <a:schemeClr val="accent1">
                <a:alpha val="98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Sheet1!$E$16:$E$39</c:f>
              <c:numCache>
                <c:formatCode>General</c:formatCode>
                <c:ptCount val="24"/>
                <c:pt idx="0">
                  <c:v>10.325000000000001</c:v>
                </c:pt>
                <c:pt idx="1">
                  <c:v>9.625</c:v>
                </c:pt>
                <c:pt idx="2">
                  <c:v>9.1</c:v>
                </c:pt>
                <c:pt idx="3">
                  <c:v>8.75</c:v>
                </c:pt>
                <c:pt idx="4">
                  <c:v>9.2750000000000004</c:v>
                </c:pt>
                <c:pt idx="5">
                  <c:v>9.7999999999999989</c:v>
                </c:pt>
                <c:pt idx="6">
                  <c:v>10.85</c:v>
                </c:pt>
                <c:pt idx="7">
                  <c:v>11.725</c:v>
                </c:pt>
                <c:pt idx="8">
                  <c:v>13.125</c:v>
                </c:pt>
                <c:pt idx="9">
                  <c:v>14.525000000000002</c:v>
                </c:pt>
                <c:pt idx="10">
                  <c:v>15.575000000000001</c:v>
                </c:pt>
                <c:pt idx="11">
                  <c:v>16.45</c:v>
                </c:pt>
                <c:pt idx="12">
                  <c:v>16.974999999999998</c:v>
                </c:pt>
                <c:pt idx="13">
                  <c:v>17.5</c:v>
                </c:pt>
                <c:pt idx="14">
                  <c:v>14</c:v>
                </c:pt>
                <c:pt idx="15">
                  <c:v>14.525000000000002</c:v>
                </c:pt>
                <c:pt idx="16">
                  <c:v>14.612499999999999</c:v>
                </c:pt>
                <c:pt idx="17">
                  <c:v>14.349999999999998</c:v>
                </c:pt>
                <c:pt idx="18">
                  <c:v>17.5</c:v>
                </c:pt>
                <c:pt idx="19">
                  <c:v>16.45</c:v>
                </c:pt>
                <c:pt idx="20">
                  <c:v>15.75</c:v>
                </c:pt>
                <c:pt idx="21">
                  <c:v>14.349999999999998</c:v>
                </c:pt>
                <c:pt idx="22">
                  <c:v>12.775</c:v>
                </c:pt>
                <c:pt idx="23">
                  <c:v>11.375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D-4FE2-9F83-7B3A58EE2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508634480"/>
        <c:axId val="508635312"/>
      </c:barChart>
      <c:lineChart>
        <c:grouping val="standard"/>
        <c:varyColors val="0"/>
        <c:ser>
          <c:idx val="0"/>
          <c:order val="0"/>
          <c:tx>
            <c:strRef>
              <c:f>Sheet1!$F$43</c:f>
              <c:strCache>
                <c:ptCount val="1"/>
                <c:pt idx="0">
                  <c:v>Total load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Sheet1!$D$16:$D$39</c:f>
              <c:numCache>
                <c:formatCode>General</c:formatCode>
                <c:ptCount val="24"/>
                <c:pt idx="0">
                  <c:v>10.325000000000001</c:v>
                </c:pt>
                <c:pt idx="1">
                  <c:v>9.625</c:v>
                </c:pt>
                <c:pt idx="2">
                  <c:v>9.1</c:v>
                </c:pt>
                <c:pt idx="3">
                  <c:v>8.75</c:v>
                </c:pt>
                <c:pt idx="4">
                  <c:v>9.2750000000000004</c:v>
                </c:pt>
                <c:pt idx="5">
                  <c:v>9.7999999999999989</c:v>
                </c:pt>
                <c:pt idx="6">
                  <c:v>10.85</c:v>
                </c:pt>
                <c:pt idx="7">
                  <c:v>11.725</c:v>
                </c:pt>
                <c:pt idx="8">
                  <c:v>13.125</c:v>
                </c:pt>
                <c:pt idx="9">
                  <c:v>14.525000000000002</c:v>
                </c:pt>
                <c:pt idx="10">
                  <c:v>15.575000000000001</c:v>
                </c:pt>
                <c:pt idx="11">
                  <c:v>16.45</c:v>
                </c:pt>
                <c:pt idx="12">
                  <c:v>16.974999999999998</c:v>
                </c:pt>
                <c:pt idx="13">
                  <c:v>17.5</c:v>
                </c:pt>
                <c:pt idx="14">
                  <c:v>17.849999999999998</c:v>
                </c:pt>
                <c:pt idx="15">
                  <c:v>18.375</c:v>
                </c:pt>
                <c:pt idx="16">
                  <c:v>18.2</c:v>
                </c:pt>
                <c:pt idx="17">
                  <c:v>18.025000000000002</c:v>
                </c:pt>
                <c:pt idx="18">
                  <c:v>17.5</c:v>
                </c:pt>
                <c:pt idx="19">
                  <c:v>16.45</c:v>
                </c:pt>
                <c:pt idx="20">
                  <c:v>15.75</c:v>
                </c:pt>
                <c:pt idx="21">
                  <c:v>14.349999999999998</c:v>
                </c:pt>
                <c:pt idx="22">
                  <c:v>12.775</c:v>
                </c:pt>
                <c:pt idx="23">
                  <c:v>11.375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4D-4FE2-9F83-7B3A58EE2244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Sheet1!$F$16:$F$39</c:f>
              <c:numCache>
                <c:formatCode>General</c:formatCode>
                <c:ptCount val="24"/>
                <c:pt idx="16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4D-4FE2-9F83-7B3A58EE2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634480"/>
        <c:axId val="508635312"/>
      </c:lineChart>
      <c:catAx>
        <c:axId val="508634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 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635312"/>
        <c:crosses val="autoZero"/>
        <c:auto val="1"/>
        <c:lblAlgn val="ctr"/>
        <c:lblOffset val="100"/>
        <c:noMultiLvlLbl val="0"/>
      </c:catAx>
      <c:valAx>
        <c:axId val="508635312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MW Load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63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0.67873</cdr:x>
      <cdr:y>0.41658</cdr:y>
    </cdr:from>
    <cdr:to>
      <cdr:x>0.72202</cdr:x>
      <cdr:y>0.56472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7C5F1281-2609-48B6-9EB4-60A35EC1AD53}"/>
            </a:ext>
          </a:extLst>
        </cdr:cNvPr>
        <cdr:cNvSpPr/>
      </cdr:nvSpPr>
      <cdr:spPr>
        <a:xfrm xmlns:a="http://schemas.openxmlformats.org/drawingml/2006/main" rot="16200000">
          <a:off x="6961097" y="2145101"/>
          <a:ext cx="715951" cy="4523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CP</a:t>
          </a:r>
          <a:r>
            <a:rPr lang="en-US" sz="1400" b="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Hour</a:t>
          </a:r>
          <a:endParaRPr lang="en-US" sz="1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9A715CF-01BF-8742-8D8D-FC962114635F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BBC01D8-FCE7-254F-905A-6B9B364A6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9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Assets and Revenue as of year ending 12/31/22</a:t>
            </a:r>
          </a:p>
          <a:p>
            <a:endParaRPr lang="en-US" dirty="0"/>
          </a:p>
          <a:p>
            <a:r>
              <a:rPr lang="en-US" dirty="0"/>
              <a:t>The public power leaders who formed AMP in 1971 joined forces to:</a:t>
            </a:r>
          </a:p>
          <a:p>
            <a:pPr marL="191568" indent="-191568">
              <a:buFont typeface="Arial" panose="020B0604020202020204" pitchFamily="34" charset="0"/>
              <a:buChar char="•"/>
            </a:pPr>
            <a:r>
              <a:rPr lang="en-US" dirty="0"/>
              <a:t>Gain economies of scale in power supply</a:t>
            </a:r>
          </a:p>
          <a:p>
            <a:pPr marL="191568" indent="-191568">
              <a:buFont typeface="Arial" panose="020B0604020202020204" pitchFamily="34" charset="0"/>
              <a:buChar char="•"/>
            </a:pPr>
            <a:r>
              <a:rPr lang="en-US" dirty="0"/>
              <a:t>Amplify their bargaining position</a:t>
            </a:r>
          </a:p>
          <a:p>
            <a:pPr marL="191568" indent="-191568">
              <a:buFont typeface="Arial" panose="020B0604020202020204" pitchFamily="34" charset="0"/>
              <a:buChar char="•"/>
            </a:pPr>
            <a:r>
              <a:rPr lang="en-US" dirty="0"/>
              <a:t>Fight for access to areas previously blocked by investor-owned utilities</a:t>
            </a:r>
          </a:p>
          <a:p>
            <a:endParaRPr lang="en-US" dirty="0"/>
          </a:p>
          <a:p>
            <a:r>
              <a:rPr lang="en-US" dirty="0"/>
              <a:t>In its first 25 years, AMP’s focus was:</a:t>
            </a:r>
          </a:p>
          <a:p>
            <a:pPr marL="191568" indent="-191568">
              <a:buFont typeface="Arial" panose="020B0604020202020204" pitchFamily="34" charset="0"/>
              <a:buChar char="•"/>
            </a:pPr>
            <a:r>
              <a:rPr lang="en-US" dirty="0"/>
              <a:t>Joint ownership of electric facilities</a:t>
            </a:r>
          </a:p>
          <a:p>
            <a:pPr marL="191568" indent="-191568">
              <a:buFont typeface="Arial" panose="020B0604020202020204" pitchFamily="34" charset="0"/>
              <a:buChar char="•"/>
            </a:pPr>
            <a:r>
              <a:rPr lang="en-US" dirty="0"/>
              <a:t>Pooled buying power in energy markets, and</a:t>
            </a:r>
          </a:p>
          <a:p>
            <a:pPr marL="191568" indent="-191568">
              <a:buFont typeface="Arial" panose="020B0604020202020204" pitchFamily="34" charset="0"/>
              <a:buChar char="•"/>
            </a:pPr>
            <a:r>
              <a:rPr lang="en-US" dirty="0"/>
              <a:t>Alternative means of generating, transmitting and distributing electric power and energy to benefit customer-owners</a:t>
            </a:r>
          </a:p>
          <a:p>
            <a:pPr marL="191568" indent="-191568">
              <a:buFont typeface="Arial" panose="020B0604020202020204" pitchFamily="34" charset="0"/>
              <a:buChar char="•"/>
            </a:pPr>
            <a:r>
              <a:rPr lang="en-US" dirty="0"/>
              <a:t>A forum for members to come together on mutual aid, safety training, other programs, and regulatory and policy matters</a:t>
            </a:r>
          </a:p>
          <a:p>
            <a:endParaRPr lang="en-US" dirty="0"/>
          </a:p>
          <a:p>
            <a:r>
              <a:rPr lang="en-US" dirty="0"/>
              <a:t>Through the years, AMP has developed a variety of programs and services to meet member needs and help them gain economies of scale by working together on projects.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C01D8-FCE7-254F-905A-6B9B364A6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55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C01D8-FCE7-254F-905A-6B9B364A6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46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latin typeface="Arial Nova Light" panose="020B0304020202020204" pitchFamily="34" charset="0"/>
              </a:rPr>
              <a:t>AMP provides wholesale power and services to 132 Municipal members in </a:t>
            </a:r>
            <a:r>
              <a:rPr lang="en-US" sz="1300" dirty="0"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Indiana, Kentucky, Maryland, Michigan, Ohio, Pennsylvania, Virginia and West Virginia</a:t>
            </a:r>
            <a:r>
              <a:rPr lang="en-US" sz="1300" dirty="0">
                <a:latin typeface="Arial Nova Light" panose="020B0304020202020204" pitchFamily="34" charset="0"/>
              </a:rPr>
              <a:t>; and the Delaware Municipal Electric Corporation, a joint action agency with eight municipal members in Delaware.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C01D8-FCE7-254F-905A-6B9B364A65A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946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C01D8-FCE7-254F-905A-6B9B364A65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93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Willey- Michelle suggested using the</a:t>
            </a:r>
            <a:r>
              <a:rPr lang="en-US" baseline="0" dirty="0"/>
              <a:t> Woodville example for load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C01D8-FCE7-254F-905A-6B9B364A65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1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C01D8-FCE7-254F-905A-6B9B364A65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C01D8-FCE7-254F-905A-6B9B364A65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72589" y="1740311"/>
            <a:ext cx="11590064" cy="4619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or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69570" y="1227137"/>
            <a:ext cx="11590338" cy="512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rgbClr val="005596"/>
                </a:solidFill>
                <a:latin typeface="Arial" panose="020B0604020202090204" pitchFamily="34" charset="0"/>
                <a:ea typeface="+mj-ea"/>
                <a:cs typeface="Arial" panose="020B0604020202090204" pitchFamily="34" charset="0"/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2591" y="544836"/>
            <a:ext cx="11590164" cy="682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E9DDA-C1D2-43CC-995C-82C3CF3E823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4242" y="6473640"/>
            <a:ext cx="41148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AMERICAN MUNICIPAL POWER, INC.</a:t>
            </a:r>
          </a:p>
        </p:txBody>
      </p:sp>
    </p:spTree>
    <p:extLst>
      <p:ext uri="{BB962C8B-B14F-4D97-AF65-F5344CB8AC3E}">
        <p14:creationId xmlns:p14="http://schemas.microsoft.com/office/powerpoint/2010/main" val="262054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86603" y="544836"/>
            <a:ext cx="11576151" cy="682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10/5/2023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MUNICIPAL POWER, INC.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86603" y="1227816"/>
            <a:ext cx="11576050" cy="51320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or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72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88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9460" y="1143047"/>
            <a:ext cx="4771030" cy="136814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69863" y="3848100"/>
            <a:ext cx="4770437" cy="90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Presenter’s Name 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7FF618-E057-5E93-DDB7-D6414108A329}"/>
              </a:ext>
            </a:extLst>
          </p:cNvPr>
          <p:cNvSpPr/>
          <p:nvPr userDrawn="1"/>
        </p:nvSpPr>
        <p:spPr>
          <a:xfrm>
            <a:off x="0" y="6583680"/>
            <a:ext cx="1471353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86603" y="544836"/>
            <a:ext cx="11576151" cy="682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86603" y="1227816"/>
            <a:ext cx="11576050" cy="52458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 or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28CBB-2D7C-4033-AE02-8A19FD13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0245" y="6475228"/>
            <a:ext cx="1071826" cy="22932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9977C-6BEC-4E7A-8BEC-0C1754C41F3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E7CC07-8318-49FF-8179-2EEB5E03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4412" y="6475228"/>
            <a:ext cx="838200" cy="22932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509C94-4683-4BF3-B2FD-B5F7B67E0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4242" y="6473640"/>
            <a:ext cx="41148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AMERICAN MUNICIPAL POWER,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tra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11688" y="1255712"/>
            <a:ext cx="7315200" cy="5213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72956" y="544836"/>
            <a:ext cx="11654389" cy="682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rgbClr val="47A6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BAF2-BDC5-433F-B452-5FB1EFAE1A8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95F99-FA9B-4E1A-ABA9-1D067A5829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272956" y="1255112"/>
            <a:ext cx="4338637" cy="5213663"/>
          </a:xfrm>
          <a:prstGeom prst="rect">
            <a:avLst/>
          </a:prstGeom>
          <a:solidFill>
            <a:srgbClr val="E3F0CC"/>
          </a:solidFill>
        </p:spPr>
        <p:txBody>
          <a:bodyPr lIns="365760" tIns="548640" rIns="365760" bIns="548640" anchor="t" anchorCtr="1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005596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4242" y="6473640"/>
            <a:ext cx="41148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AMERICAN MUNICIPAL POWER, INC.</a:t>
            </a:r>
          </a:p>
        </p:txBody>
      </p:sp>
    </p:spTree>
    <p:extLst>
      <p:ext uri="{BB962C8B-B14F-4D97-AF65-F5344CB8AC3E}">
        <p14:creationId xmlns:p14="http://schemas.microsoft.com/office/powerpoint/2010/main" val="7075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E3E650-4A54-4300-9988-C758B24493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49"/>
            <a:ext cx="10160000" cy="444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D8135-8791-404C-8CEA-26AEDA2FC5F9}"/>
              </a:ext>
            </a:extLst>
          </p:cNvPr>
          <p:cNvSpPr/>
          <p:nvPr userDrawn="1"/>
        </p:nvSpPr>
        <p:spPr>
          <a:xfrm>
            <a:off x="0" y="6704551"/>
            <a:ext cx="12192000" cy="153449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245" y="6475228"/>
            <a:ext cx="1071826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en-US" sz="1000" b="0" i="0" u="none" strike="noStrike" kern="1200" cap="none" spc="0" normalizeH="0" baseline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434D6B3C-8887-4CE0-9FA3-2DB74E6AF32C}" type="datetime1">
              <a:rPr lang="en-US" smtClean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4242" y="6473640"/>
            <a:ext cx="41148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AMERICAN MUNICIPAL POWER,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4412" y="6475228"/>
            <a:ext cx="8382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kumimoji="0" lang="en-US" sz="1000" b="0" i="0" u="none" strike="noStrike" kern="1200" cap="none" spc="0" normalizeH="0" baseline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930306D-FED9-46B5-BCD0-59D226CA0D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76A4893-2BEA-4A38-AB87-1F2DFBCA7C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37" y="95417"/>
            <a:ext cx="1875917" cy="7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5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7A6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38F472-A409-4B22-BA73-7F827C3E1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49"/>
            <a:ext cx="10160000" cy="4445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B1EFD6-8E1F-4736-9658-F892CEA17C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37" y="95417"/>
            <a:ext cx="1875917" cy="7235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58FE6D-F8CF-407B-BC65-41E77F254637}"/>
              </a:ext>
            </a:extLst>
          </p:cNvPr>
          <p:cNvSpPr/>
          <p:nvPr userDrawn="1"/>
        </p:nvSpPr>
        <p:spPr>
          <a:xfrm>
            <a:off x="0" y="6704551"/>
            <a:ext cx="12192000" cy="153449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"/>
          </p:nvPr>
        </p:nvSpPr>
        <p:spPr>
          <a:xfrm>
            <a:off x="272956" y="6468776"/>
            <a:ext cx="1017742" cy="234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en-US" sz="1000" b="0" i="0" u="none" strike="noStrike" kern="1200" cap="none" spc="0" normalizeH="0" baseline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A6826163-8D6F-46B0-ACDB-B647ED13D526}" type="datetime1">
              <a:rPr lang="en-US" smtClean="0"/>
              <a:t>4/18/2024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911147" y="6478564"/>
            <a:ext cx="1016198" cy="22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kumimoji="0" lang="en-US" sz="1000" b="0" i="0" u="none" strike="noStrike" kern="1200" cap="none" spc="0" normalizeH="0" baseline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A4895F99-FA9B-4E1A-ABA9-1D067A5829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4242" y="6473640"/>
            <a:ext cx="41148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AMERICAN MUNICIPAL POWER, INC.</a:t>
            </a:r>
          </a:p>
        </p:txBody>
      </p:sp>
    </p:spTree>
    <p:extLst>
      <p:ext uri="{BB962C8B-B14F-4D97-AF65-F5344CB8AC3E}">
        <p14:creationId xmlns:p14="http://schemas.microsoft.com/office/powerpoint/2010/main" val="2092931604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just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en-US" sz="1600" i="1" kern="1200" dirty="0" smtClean="0">
          <a:solidFill>
            <a:srgbClr val="005596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1pPr>
      <a:lvl2pPr marL="285750" indent="-285750" algn="just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en-US" sz="1600" i="1" kern="1200" dirty="0" smtClean="0">
          <a:solidFill>
            <a:srgbClr val="005596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2pPr>
      <a:lvl3pPr marL="285750" indent="-285750" algn="just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en-US" sz="1600" i="1" kern="1200" dirty="0" smtClean="0">
          <a:solidFill>
            <a:srgbClr val="005596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3pPr>
      <a:lvl4pPr marL="285750" indent="-285750" algn="just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en-US" sz="1600" i="1" kern="1200" dirty="0" smtClean="0">
          <a:solidFill>
            <a:srgbClr val="005596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4pPr>
      <a:lvl5pPr marL="285750" indent="-285750" algn="just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en-US" sz="1600" i="1" kern="1200" dirty="0">
          <a:solidFill>
            <a:srgbClr val="005596"/>
          </a:solidFill>
          <a:latin typeface="Arial" panose="020B0604020202090204" pitchFamily="34" charset="0"/>
          <a:ea typeface="+mn-ea"/>
          <a:cs typeface="Arial" panose="020B060402020209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BF8F87-ED41-4B41-91EE-CD872392414B}"/>
              </a:ext>
            </a:extLst>
          </p:cNvPr>
          <p:cNvSpPr/>
          <p:nvPr userDrawn="1"/>
        </p:nvSpPr>
        <p:spPr>
          <a:xfrm>
            <a:off x="2727296" y="1216752"/>
            <a:ext cx="5565913" cy="4392689"/>
          </a:xfrm>
          <a:prstGeom prst="rect">
            <a:avLst/>
          </a:prstGeom>
          <a:solidFill>
            <a:srgbClr val="47A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7A6DC"/>
                </a:solidFill>
              </a:rPr>
              <a:t> 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72E1A2-CFE8-4338-8A8E-CA2775CEEE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" y="1211581"/>
            <a:ext cx="2639424" cy="4392689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B181CAB5-A1A5-4271-BE34-3C783BF629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840916" y="2134861"/>
            <a:ext cx="3006327" cy="272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AFE19-ABE4-4CDB-8C32-B74442A8FC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51321" y="2022913"/>
            <a:ext cx="3188330" cy="29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8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206"/>
            <a:ext cx="12192000" cy="6851587"/>
          </a:xfrm>
          <a:prstGeom prst="rect">
            <a:avLst/>
          </a:prstGeom>
        </p:spPr>
      </p:pic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097501F-D7C3-3E1D-D6E6-BFB48C392261}"/>
              </a:ext>
            </a:extLst>
          </p:cNvPr>
          <p:cNvSpPr/>
          <p:nvPr userDrawn="1"/>
        </p:nvSpPr>
        <p:spPr>
          <a:xfrm>
            <a:off x="0" y="6542202"/>
            <a:ext cx="1857080" cy="315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E3E650-4A54-4300-9988-C758B24493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449"/>
            <a:ext cx="10160000" cy="444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D8135-8791-404C-8CEA-26AEDA2FC5F9}"/>
              </a:ext>
            </a:extLst>
          </p:cNvPr>
          <p:cNvSpPr/>
          <p:nvPr userDrawn="1"/>
        </p:nvSpPr>
        <p:spPr>
          <a:xfrm>
            <a:off x="0" y="6704551"/>
            <a:ext cx="12192000" cy="153449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76A4893-2BEA-4A38-AB87-1F2DFBCA7C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837" y="95417"/>
            <a:ext cx="1875917" cy="72356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8EB0C0-C68F-40B9-B05D-719823EAE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0245" y="6475228"/>
            <a:ext cx="1071826" cy="2293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DA602-8113-4451-8D56-4375CC4A9798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38DD76E-4514-44D8-8E3D-1ABD42896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4412" y="6475228"/>
            <a:ext cx="838200" cy="22932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D575A4-4789-4B78-A7C1-0F6380FD7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4242" y="6473640"/>
            <a:ext cx="41148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AMERICAN MUNICIPAL POWER, INC.</a:t>
            </a:r>
          </a:p>
        </p:txBody>
      </p:sp>
    </p:spTree>
    <p:extLst>
      <p:ext uri="{BB962C8B-B14F-4D97-AF65-F5344CB8AC3E}">
        <p14:creationId xmlns:p14="http://schemas.microsoft.com/office/powerpoint/2010/main" val="224307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7A6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0053" y="1079252"/>
            <a:ext cx="4771030" cy="1368141"/>
          </a:xfrm>
        </p:spPr>
        <p:txBody>
          <a:bodyPr/>
          <a:lstStyle/>
          <a:p>
            <a:r>
              <a:rPr lang="en-US" dirty="0"/>
              <a:t>Microgrid Knowledge Conference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0053" y="3962400"/>
            <a:ext cx="4770437" cy="901700"/>
          </a:xfrm>
        </p:spPr>
        <p:txBody>
          <a:bodyPr/>
          <a:lstStyle/>
          <a:p>
            <a:r>
              <a:rPr lang="en-US" dirty="0"/>
              <a:t>April 23, 2024</a:t>
            </a:r>
          </a:p>
          <a:p>
            <a:r>
              <a:rPr lang="en-US" dirty="0"/>
              <a:t>Willey Sandell</a:t>
            </a:r>
          </a:p>
        </p:txBody>
      </p:sp>
    </p:spTree>
    <p:extLst>
      <p:ext uri="{BB962C8B-B14F-4D97-AF65-F5344CB8AC3E}">
        <p14:creationId xmlns:p14="http://schemas.microsoft.com/office/powerpoint/2010/main" val="362977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2589" y="1119226"/>
            <a:ext cx="11590064" cy="5193937"/>
          </a:xfrm>
        </p:spPr>
        <p:txBody>
          <a:bodyPr/>
          <a:lstStyle/>
          <a:p>
            <a:r>
              <a:rPr lang="en-US" dirty="0"/>
              <a:t>Working with a 3</a:t>
            </a:r>
            <a:r>
              <a:rPr lang="en-US" baseline="30000" dirty="0"/>
              <a:t>rd</a:t>
            </a:r>
            <a:r>
              <a:rPr lang="en-US" dirty="0"/>
              <a:t> Party Developer</a:t>
            </a:r>
          </a:p>
          <a:p>
            <a:pPr lvl="1"/>
            <a:r>
              <a:rPr lang="en-US" dirty="0"/>
              <a:t>Do a technical review of your draft contracts</a:t>
            </a:r>
          </a:p>
          <a:p>
            <a:pPr lvl="1"/>
            <a:r>
              <a:rPr lang="en-US" dirty="0"/>
              <a:t>Perform credit/financial check on developer</a:t>
            </a:r>
          </a:p>
          <a:p>
            <a:pPr lvl="1"/>
            <a:r>
              <a:rPr lang="en-US" dirty="0"/>
              <a:t>Place onus on developer to comply with all requirements including:</a:t>
            </a:r>
          </a:p>
          <a:p>
            <a:pPr lvl="2"/>
            <a:r>
              <a:rPr lang="en-US" dirty="0"/>
              <a:t>Technical </a:t>
            </a:r>
          </a:p>
          <a:p>
            <a:pPr lvl="2"/>
            <a:r>
              <a:rPr lang="en-US" dirty="0"/>
              <a:t>Safety requirements</a:t>
            </a:r>
          </a:p>
          <a:p>
            <a:pPr lvl="2"/>
            <a:r>
              <a:rPr lang="en-US" dirty="0"/>
              <a:t>Environmental</a:t>
            </a:r>
          </a:p>
          <a:p>
            <a:pPr lvl="2"/>
            <a:r>
              <a:rPr lang="en-US" dirty="0"/>
              <a:t>Permitting requirements</a:t>
            </a:r>
          </a:p>
          <a:p>
            <a:pPr lvl="2"/>
            <a:r>
              <a:rPr lang="en-US" dirty="0"/>
              <a:t>Metering</a:t>
            </a:r>
          </a:p>
          <a:p>
            <a:pPr lvl="1"/>
            <a:r>
              <a:rPr lang="en-US" dirty="0"/>
              <a:t>Once the site is operational:</a:t>
            </a:r>
          </a:p>
          <a:p>
            <a:pPr lvl="2"/>
            <a:r>
              <a:rPr lang="en-US" dirty="0"/>
              <a:t>Will the site be sold to another party?</a:t>
            </a:r>
          </a:p>
          <a:p>
            <a:pPr lvl="2"/>
            <a:r>
              <a:rPr lang="en-US" dirty="0"/>
              <a:t>Who will provide monitoring and maintenance of the facility?</a:t>
            </a:r>
          </a:p>
          <a:p>
            <a:pPr lvl="2"/>
            <a:r>
              <a:rPr lang="en-US" dirty="0"/>
              <a:t>Who is ensuring all guarantees are met?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Consider for BTM Generations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541F9-7E80-4100-90C6-74C9A5714BD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MUNICIPAL POWER, INC.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5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1DC0-9AFF-4793-85FF-3EE987874B07}"/>
              </a:ext>
            </a:extLst>
          </p:cNvPr>
          <p:cNvSpPr txBox="1">
            <a:spLocks/>
          </p:cNvSpPr>
          <p:nvPr/>
        </p:nvSpPr>
        <p:spPr>
          <a:xfrm>
            <a:off x="3113232" y="2496099"/>
            <a:ext cx="4794040" cy="27279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+mj-ea"/>
                <a:cs typeface="Arial" panose="020B0604020202090204" pitchFamily="34" charset="0"/>
              </a:rPr>
              <a:t>For more information visit www.amppartners.org</a:t>
            </a:r>
          </a:p>
        </p:txBody>
      </p:sp>
    </p:spTree>
    <p:extLst>
      <p:ext uri="{BB962C8B-B14F-4D97-AF65-F5344CB8AC3E}">
        <p14:creationId xmlns:p14="http://schemas.microsoft.com/office/powerpoint/2010/main" val="44412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4F6B-B590-467D-B780-B112C6E5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9CDD7-2562-493D-AB18-91803E4A56F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B9514-485C-4F21-B790-CA8D61CC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E791C-5E9F-4B2F-BF7D-867A9CD4E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4242" y="6473640"/>
            <a:ext cx="4114800" cy="2293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kumimoji="0" lang="en-US" sz="1000" b="0" i="0" u="none" strike="noStrike" kern="1200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MUNICIPAL POWER, INC.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3B75A43-A5EB-447D-AA7A-C91E2EE8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45" y="715510"/>
            <a:ext cx="11532367" cy="679806"/>
          </a:xfrm>
        </p:spPr>
        <p:txBody>
          <a:bodyPr>
            <a:normAutofit/>
          </a:bodyPr>
          <a:lstStyle/>
          <a:p>
            <a:r>
              <a:rPr lang="en-US" dirty="0"/>
              <a:t>Who is American Municipal Power, Inc. (AMP)?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D75AFC8-7050-F557-FA57-443373FBBE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0245" y="1491245"/>
            <a:ext cx="11625462" cy="4658436"/>
          </a:xfrm>
        </p:spPr>
        <p:txBody>
          <a:bodyPr>
            <a:noAutofit/>
          </a:bodyPr>
          <a:lstStyle/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Ohio public power systems formed AMP-Ohio in 1971 to strengthen wholesale market buying power, gain access to transmission and enhance advocacy efforts; became AMP in 2009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Today, AMP provides </a:t>
            </a:r>
            <a:r>
              <a:rPr lang="en-US" sz="22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wholesale power and services to 132 </a:t>
            </a:r>
            <a:r>
              <a:rPr lang="en-US" sz="2200" dirty="0">
                <a:latin typeface="Arial Nova Light" panose="020B0304020202020204" pitchFamily="34" charset="0"/>
              </a:rPr>
              <a:t>municipal electric systems in nine states (DE, IN, KY, MD, MI, OH, PA, VA and WV) 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Members serve approximately 650,000 meters; nearly 3,500-megawatt peak 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Diverse generation portfolio, including hydro, coal, natural gas, solar, wind and diesel 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Approximately 200</a:t>
            </a:r>
            <a:r>
              <a:rPr lang="en-US" sz="22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 Employees; $5.7 billion in assets; $1.2 </a:t>
            </a:r>
            <a:r>
              <a:rPr lang="en-US" sz="2200" dirty="0">
                <a:latin typeface="Arial Nova Light" panose="020B0304020202020204" pitchFamily="34" charset="0"/>
              </a:rPr>
              <a:t>billion in annual revenue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Operate in PJM and MISO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spc="-2" dirty="0">
                <a:latin typeface="Arial Nova Light" panose="020B0304020202020204" pitchFamily="34" charset="0"/>
              </a:rPr>
              <a:t>22-member Board of Trustees made up of Member officials meets monthly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Closely aligned with the Ohio Municipal Electric Association (OMEA)</a:t>
            </a:r>
          </a:p>
          <a:p>
            <a:pPr marR="28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 Light" panose="020B0304020202020204" pitchFamily="34" charset="0"/>
              </a:rPr>
              <a:t>AMP Transmission (AMPT) a wholly owned subsidiary</a:t>
            </a:r>
          </a:p>
          <a:p>
            <a:pPr marR="28575" lvl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 Nova Light" panose="020B0304020202020204" pitchFamily="34" charset="0"/>
            </a:endParaRPr>
          </a:p>
          <a:p>
            <a:pPr marL="117475" marR="28575" lvl="1" indent="-342900">
              <a:buFont typeface="Arial" panose="020B0604020202020204" pitchFamily="34" charset="0"/>
              <a:buChar char="•"/>
            </a:pPr>
            <a:endParaRPr lang="en-US" sz="2400" spc="1" dirty="0">
              <a:latin typeface="Arial Nova Light" panose="020B0304020202020204" pitchFamily="34" charset="0"/>
            </a:endParaRPr>
          </a:p>
          <a:p>
            <a:pPr marL="0" marR="28575" lvl="1" indent="-225425">
              <a:buNone/>
            </a:pPr>
            <a:endParaRPr lang="en-US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7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591" y="717658"/>
            <a:ext cx="11590164" cy="682981"/>
          </a:xfrm>
        </p:spPr>
        <p:txBody>
          <a:bodyPr/>
          <a:lstStyle/>
          <a:p>
            <a:r>
              <a:rPr lang="en-US" dirty="0"/>
              <a:t>AMP Mission, Vision and Values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DFCCE-B878-4196-BAA7-109098CD177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MUNICIPAL POWER, INC.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C8808BB-B422-07D7-87A6-EC8B36EACC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9245" y="1400639"/>
            <a:ext cx="11685693" cy="472504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Arial Nova Light" panose="020B0304020202020204" pitchFamily="34" charset="0"/>
              </a:rPr>
              <a:t>Mission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i="1" dirty="0">
                <a:latin typeface="Arial Nova Light" panose="020B0304020202020204" pitchFamily="34" charset="0"/>
              </a:rPr>
              <a:t>To serve Members through public power joint action, innovative solutions, robust advocacy and cost-effective management of power supply and energy services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Arial Nova Light" panose="020B0304020202020204" pitchFamily="34" charset="0"/>
              </a:rPr>
              <a:t>Vision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i="1" dirty="0">
                <a:latin typeface="Arial Nova Light" panose="020B0304020202020204" pitchFamily="34" charset="0"/>
              </a:rPr>
              <a:t>To be public power’s trusted leader in providing Members and their customers the highest-quality, forward-looking services and solutions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Arial Nova Light" panose="020B0304020202020204" pitchFamily="34" charset="0"/>
              </a:rPr>
              <a:t>Values</a:t>
            </a:r>
          </a:p>
          <a:p>
            <a:pPr marL="742950" lvl="1" indent="-174625">
              <a:spcBef>
                <a:spcPts val="0"/>
              </a:spcBef>
            </a:pPr>
            <a:r>
              <a:rPr lang="en-US" sz="1800" b="1" i="1" dirty="0">
                <a:latin typeface="Arial Nova Light" panose="020B0304020202020204" pitchFamily="34" charset="0"/>
              </a:rPr>
              <a:t>Integrity</a:t>
            </a:r>
            <a:r>
              <a:rPr lang="en-US" sz="1800" b="1" dirty="0">
                <a:latin typeface="Arial Nova Light" panose="020B0304020202020204" pitchFamily="34" charset="0"/>
              </a:rPr>
              <a:t> - </a:t>
            </a:r>
            <a:r>
              <a:rPr lang="en-US" sz="1800" dirty="0">
                <a:latin typeface="Arial Nova Light" panose="020B0304020202020204" pitchFamily="34" charset="0"/>
              </a:rPr>
              <a:t>Be honest, fair, reliable, trustworthy and ethical</a:t>
            </a:r>
          </a:p>
          <a:p>
            <a:pPr marL="742950" lvl="1" indent="-174625">
              <a:spcBef>
                <a:spcPts val="0"/>
              </a:spcBef>
            </a:pPr>
            <a:r>
              <a:rPr lang="en-US" sz="1800" b="1" i="1" dirty="0">
                <a:latin typeface="Arial Nova Light" panose="020B0304020202020204" pitchFamily="34" charset="0"/>
              </a:rPr>
              <a:t>Member Focus </a:t>
            </a:r>
            <a:r>
              <a:rPr lang="en-US" sz="1800" b="1" dirty="0">
                <a:latin typeface="Arial Nova Light" panose="020B0304020202020204" pitchFamily="34" charset="0"/>
              </a:rPr>
              <a:t>- </a:t>
            </a:r>
            <a:r>
              <a:rPr lang="en-US" sz="1800" dirty="0">
                <a:latin typeface="Arial Nova Light" panose="020B0304020202020204" pitchFamily="34" charset="0"/>
              </a:rPr>
              <a:t>Provide dedicated and professional support to all Members in the AMP footprint</a:t>
            </a:r>
          </a:p>
          <a:p>
            <a:pPr marL="742950" lvl="1" indent="-174625">
              <a:spcBef>
                <a:spcPts val="0"/>
              </a:spcBef>
            </a:pPr>
            <a:r>
              <a:rPr lang="en-US" sz="1800" b="1" i="1" dirty="0">
                <a:latin typeface="Arial Nova Light" panose="020B0304020202020204" pitchFamily="34" charset="0"/>
              </a:rPr>
              <a:t>Partnership</a:t>
            </a:r>
            <a:r>
              <a:rPr lang="en-US" sz="1800" b="1" dirty="0">
                <a:latin typeface="Arial Nova Light" panose="020B0304020202020204" pitchFamily="34" charset="0"/>
              </a:rPr>
              <a:t> - </a:t>
            </a:r>
            <a:r>
              <a:rPr lang="en-US" sz="1800" dirty="0">
                <a:latin typeface="Arial Nova Light" panose="020B0304020202020204" pitchFamily="34" charset="0"/>
              </a:rPr>
              <a:t>Collaborate to achieve common goals</a:t>
            </a:r>
          </a:p>
          <a:p>
            <a:pPr marL="742950" lvl="1" indent="-174625">
              <a:spcBef>
                <a:spcPts val="0"/>
              </a:spcBef>
            </a:pPr>
            <a:r>
              <a:rPr lang="en-US" sz="1800" b="1" i="1" dirty="0">
                <a:latin typeface="Arial Nova Light" panose="020B0304020202020204" pitchFamily="34" charset="0"/>
              </a:rPr>
              <a:t>Employee Engagement </a:t>
            </a:r>
            <a:r>
              <a:rPr lang="en-US" sz="1800" b="1" dirty="0">
                <a:latin typeface="Arial Nova Light" panose="020B0304020202020204" pitchFamily="34" charset="0"/>
              </a:rPr>
              <a:t>- </a:t>
            </a:r>
            <a:r>
              <a:rPr lang="en-US" sz="1800" dirty="0">
                <a:latin typeface="Arial Nova Light" panose="020B0304020202020204" pitchFamily="34" charset="0"/>
              </a:rPr>
              <a:t>Commit to a diverse, inclusive, safe and supportive work environment</a:t>
            </a:r>
          </a:p>
          <a:p>
            <a:pPr marL="742950" lvl="1" indent="-174625">
              <a:spcBef>
                <a:spcPts val="0"/>
              </a:spcBef>
            </a:pPr>
            <a:r>
              <a:rPr lang="en-US" sz="1800" b="1" i="1" dirty="0">
                <a:latin typeface="Arial Nova Light" panose="020B0304020202020204" pitchFamily="34" charset="0"/>
              </a:rPr>
              <a:t>Stewardship</a:t>
            </a:r>
            <a:r>
              <a:rPr lang="en-US" sz="1800" b="1" dirty="0">
                <a:latin typeface="Arial Nova Light" panose="020B0304020202020204" pitchFamily="34" charset="0"/>
              </a:rPr>
              <a:t> - </a:t>
            </a:r>
            <a:r>
              <a:rPr lang="en-US" sz="1800" dirty="0">
                <a:latin typeface="Arial Nova Light" panose="020B0304020202020204" pitchFamily="34" charset="0"/>
              </a:rPr>
              <a:t>Manage resources wisely and sustainably while striving for operational, financial and administrative excellence</a:t>
            </a:r>
          </a:p>
          <a:p>
            <a:pPr marL="742950" lvl="1" indent="-174625">
              <a:spcBef>
                <a:spcPts val="0"/>
              </a:spcBef>
            </a:pPr>
            <a:r>
              <a:rPr lang="en-US" sz="1800" b="1" i="1" dirty="0">
                <a:latin typeface="Arial Nova Light" panose="020B0304020202020204" pitchFamily="34" charset="0"/>
              </a:rPr>
              <a:t>Innovation</a:t>
            </a:r>
            <a:r>
              <a:rPr lang="en-US" sz="1800" b="1" dirty="0">
                <a:latin typeface="Arial Nova Light" panose="020B0304020202020204" pitchFamily="34" charset="0"/>
              </a:rPr>
              <a:t> - </a:t>
            </a:r>
            <a:r>
              <a:rPr lang="en-US" sz="1800" dirty="0">
                <a:latin typeface="Arial Nova Light" panose="020B0304020202020204" pitchFamily="34" charset="0"/>
              </a:rPr>
              <a:t>Energize and inspire new and creative approaches that increase value to Members and Employees</a:t>
            </a:r>
          </a:p>
          <a:p>
            <a:pPr marL="742950" lvl="1" indent="-174625">
              <a:spcBef>
                <a:spcPts val="0"/>
              </a:spcBef>
            </a:pPr>
            <a:r>
              <a:rPr lang="en-US" sz="1800" b="1" i="1" dirty="0">
                <a:latin typeface="Arial Nova Light" panose="020B0304020202020204" pitchFamily="34" charset="0"/>
              </a:rPr>
              <a:t>Accountability</a:t>
            </a:r>
            <a:r>
              <a:rPr lang="en-US" sz="1800" b="1" dirty="0">
                <a:latin typeface="Arial Nova Light" panose="020B0304020202020204" pitchFamily="34" charset="0"/>
              </a:rPr>
              <a:t> - </a:t>
            </a:r>
            <a:r>
              <a:rPr lang="en-US" sz="1800" dirty="0">
                <a:latin typeface="Arial Nova Light" panose="020B0304020202020204" pitchFamily="34" charset="0"/>
              </a:rPr>
              <a:t>Be responsive and communicate transparently and effectively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>
              <a:latin typeface="Arial Nova Light" panose="020B0304020202020204" pitchFamily="34" charset="0"/>
            </a:endParaRPr>
          </a:p>
        </p:txBody>
      </p:sp>
      <p:pic>
        <p:nvPicPr>
          <p:cNvPr id="11" name="Picture 10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57ACC31B-3DBB-316D-2DD0-8928B832B7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3569426" y="1323520"/>
            <a:ext cx="5082356" cy="51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7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F78034-A4ED-4B14-88A6-588F72409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 Members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243C6E-17E8-4E6D-85A0-4BD87287B4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11" b="10976"/>
          <a:stretch/>
        </p:blipFill>
        <p:spPr>
          <a:xfrm>
            <a:off x="1203559" y="1161715"/>
            <a:ext cx="8965010" cy="5238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AF1EC29-F87C-55A1-5A7C-F9B090E8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9F303-FD2F-457E-9DBF-0C929804667C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32E5F61-3F1F-15FE-AA61-0697AFB6A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MUNICIPAL POWER, INC.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CA5291-5088-D8BA-9266-8505F367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95F99-FA9B-4E1A-ABA9-1D067A5829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1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Identified the need to hedge the escalating capacity and transmission costs of Member power supply</a:t>
            </a:r>
          </a:p>
          <a:p>
            <a:r>
              <a:rPr lang="en-US" dirty="0"/>
              <a:t>Evaluated multiple resources to address the need – decided that behind the meter (BTM) resources were best option</a:t>
            </a:r>
          </a:p>
          <a:p>
            <a:pPr lvl="1"/>
            <a:r>
              <a:rPr lang="en-US" sz="2800" b="1" dirty="0"/>
              <a:t>Transmission Peak Shaving</a:t>
            </a:r>
            <a:r>
              <a:rPr lang="en-US" sz="2800" dirty="0"/>
              <a:t> - </a:t>
            </a:r>
            <a:r>
              <a:rPr lang="en-US" dirty="0"/>
              <a:t>Operation of unit during transmission zone’s annual peak hour in PJM and monthly peak hour in MISO</a:t>
            </a:r>
          </a:p>
          <a:p>
            <a:pPr lvl="1"/>
            <a:r>
              <a:rPr lang="en-US" sz="2800" b="1" dirty="0"/>
              <a:t>Capacity Peak Shaving</a:t>
            </a:r>
            <a:r>
              <a:rPr lang="en-US" sz="2800" dirty="0"/>
              <a:t> - </a:t>
            </a:r>
            <a:r>
              <a:rPr lang="en-US" dirty="0"/>
              <a:t>Operation of Unit during PJM’s five highest peak hours and units used to meet member capacity requirements in MISO (LMR – load modifying resource)</a:t>
            </a:r>
          </a:p>
          <a:p>
            <a:pPr lvl="1"/>
            <a:r>
              <a:rPr lang="en-US" sz="2800" b="1" dirty="0"/>
              <a:t>Energy Supply</a:t>
            </a:r>
            <a:r>
              <a:rPr lang="en-US" sz="2800" dirty="0"/>
              <a:t> - </a:t>
            </a:r>
            <a:r>
              <a:rPr lang="en-US" dirty="0"/>
              <a:t>Operation of Unit during high price market hours</a:t>
            </a:r>
          </a:p>
          <a:p>
            <a:pPr lvl="1"/>
            <a:r>
              <a:rPr lang="en-US" sz="2800" b="1" dirty="0"/>
              <a:t>Reliability</a:t>
            </a:r>
            <a:r>
              <a:rPr lang="en-US" sz="2800" dirty="0"/>
              <a:t> - </a:t>
            </a:r>
            <a:r>
              <a:rPr lang="en-US" dirty="0"/>
              <a:t>Backup/emergency power for host community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AMP’s BTM Project Overview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10/5/2023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AMERICAN MUNICIPAL POWER, INC.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5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Supply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10/5/2023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AMERICAN MUNICIPAL POWER, INC.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30306D-FED9-46B5-BCD0-59D226CA0D1B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pic>
        <p:nvPicPr>
          <p:cNvPr id="13" name="AnnualLoadNew">
            <a:extLst>
              <a:ext uri="{FF2B5EF4-FFF2-40B4-BE49-F238E27FC236}">
                <a16:creationId xmlns:a16="http://schemas.microsoft.com/office/drawing/2014/main" id="{D1C0494B-D0C6-4A60-B570-1BC1F2D13DF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24135" y="1107556"/>
            <a:ext cx="10743729" cy="5366084"/>
          </a:xfrm>
          <a:prstGeom prst="rect">
            <a:avLst/>
          </a:prstGeom>
        </p:spPr>
      </p:pic>
      <p:sp>
        <p:nvSpPr>
          <p:cNvPr id="14" name="PeakBoxNew">
            <a:extLst>
              <a:ext uri="{FF2B5EF4-FFF2-40B4-BE49-F238E27FC236}">
                <a16:creationId xmlns:a16="http://schemas.microsoft.com/office/drawing/2014/main" id="{E3D0203A-33B2-4CF1-A9D9-02768311A7CD}"/>
              </a:ext>
            </a:extLst>
          </p:cNvPr>
          <p:cNvSpPr/>
          <p:nvPr/>
        </p:nvSpPr>
        <p:spPr>
          <a:xfrm>
            <a:off x="2098878" y="2113276"/>
            <a:ext cx="2505203" cy="24429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143124F-DE44-4AF3-86B0-286B8F32844A}" type="TxLink">
              <a:rPr lang="en-US" sz="1000" b="0" i="0" u="none" strike="noStrike">
                <a:solidFill>
                  <a:srgbClr val="000000"/>
                </a:solidFill>
                <a:latin typeface="Arial"/>
                <a:cs typeface="Arial"/>
              </a:rPr>
              <a:pPr algn="l"/>
              <a:t>Existing Peaking 0 MW  of 10 MW Needs</a:t>
            </a:fld>
            <a:endParaRPr lang="en-US" sz="1100" dirty="0"/>
          </a:p>
        </p:txBody>
      </p:sp>
      <p:sp>
        <p:nvSpPr>
          <p:cNvPr id="15" name="IntBoxNew">
            <a:extLst>
              <a:ext uri="{FF2B5EF4-FFF2-40B4-BE49-F238E27FC236}">
                <a16:creationId xmlns:a16="http://schemas.microsoft.com/office/drawing/2014/main" id="{8E5C5BB3-CA1D-42BA-A220-CAF877AFB7FB}"/>
              </a:ext>
            </a:extLst>
          </p:cNvPr>
          <p:cNvSpPr/>
          <p:nvPr/>
        </p:nvSpPr>
        <p:spPr>
          <a:xfrm>
            <a:off x="2098879" y="4321532"/>
            <a:ext cx="2505203" cy="188142"/>
          </a:xfrm>
          <a:prstGeom prst="rect">
            <a:avLst/>
          </a:prstGeom>
          <a:solidFill>
            <a:srgbClr val="FF0000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0367AE-A925-412A-826F-FADA11DD7225}" type="TxLink">
              <a:rPr lang="en-US" sz="1000" b="0" i="0" u="none" strike="noStrike">
                <a:solidFill>
                  <a:srgbClr val="000000"/>
                </a:solidFill>
                <a:latin typeface="Arial"/>
                <a:cs typeface="Arial"/>
              </a:rPr>
              <a:pPr algn="l"/>
              <a:t>Existing Int. 0 MW  of 4 MW Needs</a:t>
            </a:fld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BaseBoxNew">
            <a:extLst>
              <a:ext uri="{FF2B5EF4-FFF2-40B4-BE49-F238E27FC236}">
                <a16:creationId xmlns:a16="http://schemas.microsoft.com/office/drawing/2014/main" id="{64224E20-FC2E-4DCF-A015-9356C89F4213}"/>
              </a:ext>
            </a:extLst>
          </p:cNvPr>
          <p:cNvSpPr/>
          <p:nvPr/>
        </p:nvSpPr>
        <p:spPr>
          <a:xfrm>
            <a:off x="2098880" y="4968439"/>
            <a:ext cx="2505203" cy="22932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BF2E06C-8493-4736-B07C-0810D60B4A08}" type="TxLink">
              <a:rPr lang="en-US" sz="1000" b="0" i="0" u="none" strike="noStrike">
                <a:solidFill>
                  <a:srgbClr val="000000"/>
                </a:solidFill>
                <a:latin typeface="Arial"/>
                <a:cs typeface="Arial"/>
              </a:rPr>
              <a:pPr algn="l"/>
              <a:t>Existing Base 4 MW  of 6 MW Needs</a:t>
            </a:fld>
            <a:endParaRPr lang="en-U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6F0F2-DE9A-473A-8D51-9B51800E8A1E}"/>
              </a:ext>
            </a:extLst>
          </p:cNvPr>
          <p:cNvSpPr txBox="1"/>
          <p:nvPr/>
        </p:nvSpPr>
        <p:spPr>
          <a:xfrm>
            <a:off x="2423603" y="1322773"/>
            <a:ext cx="23880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5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Shaving Example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10/5/2023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en-US"/>
              <a:t>AMERICAN MUNICIPAL POWER, INC.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30306D-FED9-46B5-BCD0-59D226CA0D1B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2885621-62F4-4271-A9DC-6A7ACC680D7A}"/>
              </a:ext>
            </a:extLst>
          </p:cNvPr>
          <p:cNvGraphicFramePr>
            <a:graphicFrameLocks/>
          </p:cNvGraphicFramePr>
          <p:nvPr/>
        </p:nvGraphicFramePr>
        <p:xfrm>
          <a:off x="856343" y="1480225"/>
          <a:ext cx="10450286" cy="483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D7ADE47-C0C6-43FD-BC80-44A4BD128377}"/>
              </a:ext>
            </a:extLst>
          </p:cNvPr>
          <p:cNvSpPr/>
          <p:nvPr/>
        </p:nvSpPr>
        <p:spPr>
          <a:xfrm>
            <a:off x="7949219" y="1932639"/>
            <a:ext cx="396495" cy="3928110"/>
          </a:xfrm>
          <a:prstGeom prst="rect">
            <a:avLst/>
          </a:prstGeom>
          <a:solidFill>
            <a:srgbClr val="4472C4">
              <a:alpha val="2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06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2589" y="1119226"/>
            <a:ext cx="11590064" cy="5193937"/>
          </a:xfrm>
        </p:spPr>
        <p:txBody>
          <a:bodyPr>
            <a:normAutofit fontScale="92500"/>
          </a:bodyPr>
          <a:lstStyle/>
          <a:p>
            <a:r>
              <a:rPr lang="en-US" dirty="0"/>
              <a:t>Where is the generation being located?</a:t>
            </a:r>
          </a:p>
          <a:p>
            <a:pPr lvl="1"/>
            <a:r>
              <a:rPr lang="en-US" dirty="0"/>
              <a:t>In-front of the meter (participate directly in the wholesale electric markets)</a:t>
            </a:r>
          </a:p>
          <a:p>
            <a:pPr lvl="1"/>
            <a:r>
              <a:rPr lang="en-US" dirty="0"/>
              <a:t>Behind the meter (net against a Member’s load in PJM)</a:t>
            </a:r>
          </a:p>
          <a:p>
            <a:r>
              <a:rPr lang="en-US" dirty="0"/>
              <a:t>BTM connections</a:t>
            </a:r>
          </a:p>
          <a:p>
            <a:pPr lvl="1"/>
            <a:r>
              <a:rPr lang="en-US" dirty="0"/>
              <a:t>Obligated to inform PJM</a:t>
            </a:r>
          </a:p>
          <a:p>
            <a:pPr lvl="1"/>
            <a:r>
              <a:rPr lang="en-US" dirty="0"/>
              <a:t>Must comply with your Interconnection Agreement (IA) with the local investor owned utility (IOU)</a:t>
            </a:r>
          </a:p>
          <a:p>
            <a:pPr lvl="2"/>
            <a:r>
              <a:rPr lang="en-US" dirty="0"/>
              <a:t>For ATSI (FE) the IA is between FE and AMP on behalf of the Members</a:t>
            </a:r>
          </a:p>
          <a:p>
            <a:pPr lvl="2"/>
            <a:r>
              <a:rPr lang="en-US" dirty="0"/>
              <a:t>For all other IOU, the IA is between them IOU and the Member</a:t>
            </a:r>
          </a:p>
          <a:p>
            <a:pPr lvl="3"/>
            <a:r>
              <a:rPr lang="en-US" dirty="0"/>
              <a:t>AMP can assist </a:t>
            </a:r>
          </a:p>
          <a:p>
            <a:r>
              <a:rPr lang="en-US" dirty="0"/>
              <a:t>No Electrical Backfeed into the interconnection IOU</a:t>
            </a:r>
          </a:p>
          <a:p>
            <a:r>
              <a:rPr lang="en-US" dirty="0"/>
              <a:t>MISO- Interconnection is through the local IOU and MISO does not need to be informed</a:t>
            </a:r>
          </a:p>
          <a:p>
            <a:r>
              <a:rPr lang="en-US" dirty="0"/>
              <a:t>Get involved early in the process</a:t>
            </a:r>
          </a:p>
          <a:p>
            <a:pPr lvl="2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Things to Consider for BTM Generations (PJM)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541F9-7E80-4100-90C6-74C9A5714BD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MUNICIPAL POWER, INC.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0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72589" y="1119226"/>
            <a:ext cx="11590064" cy="51939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Generation considerations</a:t>
            </a:r>
          </a:p>
          <a:p>
            <a:pPr lvl="1"/>
            <a:r>
              <a:rPr lang="en-US" dirty="0"/>
              <a:t>Understand your distribution system, how it is operated and where you plan to inject the generation</a:t>
            </a:r>
          </a:p>
          <a:p>
            <a:pPr lvl="2"/>
            <a:r>
              <a:rPr lang="en-US" dirty="0"/>
              <a:t>What is your fault current; do you have a tie breaker and normal position; distribution line size</a:t>
            </a:r>
          </a:p>
          <a:p>
            <a:pPr lvl="1"/>
            <a:r>
              <a:rPr lang="en-US" dirty="0"/>
              <a:t>Know your load</a:t>
            </a:r>
          </a:p>
          <a:p>
            <a:pPr lvl="2"/>
            <a:r>
              <a:rPr lang="en-US" dirty="0"/>
              <a:t>If using intermittent generation; need to know your load for all seasons</a:t>
            </a:r>
          </a:p>
          <a:p>
            <a:pPr lvl="2"/>
            <a:r>
              <a:rPr lang="en-US" dirty="0"/>
              <a:t>If using peaking generation (e.g. diesel); need to know your peak load</a:t>
            </a:r>
          </a:p>
          <a:p>
            <a:pPr lvl="2"/>
            <a:r>
              <a:rPr lang="en-US" dirty="0"/>
              <a:t>Make sure that the generation is positioned so that it does not cause issues on the distribution system. </a:t>
            </a:r>
          </a:p>
          <a:p>
            <a:pPr lvl="1"/>
            <a:r>
              <a:rPr lang="en-US" dirty="0"/>
              <a:t>Interconnection costs can be expensive</a:t>
            </a:r>
          </a:p>
          <a:p>
            <a:pPr lvl="2"/>
            <a:r>
              <a:rPr lang="en-US" dirty="0"/>
              <a:t>The IOU can request funds to upgrade their system </a:t>
            </a:r>
          </a:p>
          <a:p>
            <a:pPr lvl="2"/>
            <a:r>
              <a:rPr lang="en-US" dirty="0"/>
              <a:t>There will likely be additional interconnection cost to connect to your distribution system per the IA</a:t>
            </a:r>
          </a:p>
          <a:p>
            <a:pPr lvl="3"/>
            <a:r>
              <a:rPr lang="en-US" dirty="0"/>
              <a:t>Reverse Power relay trips; Direct Transfer Trips, etc.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Consider for BTM Generations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D541F9-7E80-4100-90C6-74C9A5714BD7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0306D-FED9-46B5-BCD0-59D226CA0D1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AMERICAN MUNICIPAL POWER, INC.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33102"/>
      </p:ext>
    </p:extLst>
  </p:cSld>
  <p:clrMapOvr>
    <a:masterClrMapping/>
  </p:clrMapOvr>
</p:sld>
</file>

<file path=ppt/theme/theme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3063</TotalTime>
  <Words>1051</Words>
  <Application>Microsoft Office PowerPoint</Application>
  <PresentationFormat>Widescreen</PresentationFormat>
  <Paragraphs>134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Nova Light</vt:lpstr>
      <vt:lpstr>Calibri</vt:lpstr>
      <vt:lpstr>6_Custom Design</vt:lpstr>
      <vt:lpstr>7_Custom Design</vt:lpstr>
      <vt:lpstr>8_Custom Design</vt:lpstr>
      <vt:lpstr>Office Theme</vt:lpstr>
      <vt:lpstr>4_Custom Design</vt:lpstr>
      <vt:lpstr>Microgrid Knowledge Conference</vt:lpstr>
      <vt:lpstr>Who is American Municipal Power, Inc. (AMP)?</vt:lpstr>
      <vt:lpstr>AMP Mission, Vision and Values</vt:lpstr>
      <vt:lpstr>AMP Members</vt:lpstr>
      <vt:lpstr>AMP’s BTM Project Overview</vt:lpstr>
      <vt:lpstr>Power Supply</vt:lpstr>
      <vt:lpstr>Peak Shaving Example</vt:lpstr>
      <vt:lpstr>Things to Consider for BTM Generations (PJM)</vt:lpstr>
      <vt:lpstr>Things to Consider for BTM Generations</vt:lpstr>
      <vt:lpstr>Things to Consider for BTM Generations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Laski</dc:creator>
  <cp:lastModifiedBy>William Sandell</cp:lastModifiedBy>
  <cp:revision>100</cp:revision>
  <cp:lastPrinted>2021-11-05T18:04:03Z</cp:lastPrinted>
  <dcterms:created xsi:type="dcterms:W3CDTF">2020-10-13T14:45:01Z</dcterms:created>
  <dcterms:modified xsi:type="dcterms:W3CDTF">2024-04-18T18:18:52Z</dcterms:modified>
</cp:coreProperties>
</file>